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9" r:id="rId3"/>
    <p:sldId id="261" r:id="rId4"/>
    <p:sldId id="260" r:id="rId5"/>
    <p:sldId id="262" r:id="rId6"/>
    <p:sldId id="300" r:id="rId7"/>
    <p:sldId id="264" r:id="rId8"/>
    <p:sldId id="265" r:id="rId9"/>
    <p:sldId id="301" r:id="rId10"/>
    <p:sldId id="302" r:id="rId11"/>
    <p:sldId id="289" r:id="rId12"/>
    <p:sldId id="290" r:id="rId13"/>
    <p:sldId id="303" r:id="rId14"/>
    <p:sldId id="291" r:id="rId15"/>
    <p:sldId id="292" r:id="rId16"/>
    <p:sldId id="304" r:id="rId17"/>
    <p:sldId id="306" r:id="rId18"/>
    <p:sldId id="307" r:id="rId19"/>
    <p:sldId id="277" r:id="rId20"/>
    <p:sldId id="278" r:id="rId21"/>
    <p:sldId id="279" r:id="rId22"/>
    <p:sldId id="280" r:id="rId23"/>
    <p:sldId id="308" r:id="rId24"/>
    <p:sldId id="295" r:id="rId25"/>
    <p:sldId id="283" r:id="rId26"/>
    <p:sldId id="296" r:id="rId27"/>
    <p:sldId id="266" r:id="rId28"/>
    <p:sldId id="268" r:id="rId29"/>
    <p:sldId id="269" r:id="rId30"/>
    <p:sldId id="294" r:id="rId31"/>
    <p:sldId id="297"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464" autoAdjust="0"/>
  </p:normalViewPr>
  <p:slideViewPr>
    <p:cSldViewPr snapToGrid="0">
      <p:cViewPr>
        <p:scale>
          <a:sx n="83" d="100"/>
          <a:sy n="83" d="100"/>
        </p:scale>
        <p:origin x="39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velopment\CarPrice\cars_info.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velopment\CarPrice\cars_info.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CA"/>
              <a:t>Marker Share Top Brands Australia Car Market Data</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0EA-405E-8509-E32436F3A0D2}"/>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0EA-405E-8509-E32436F3A0D2}"/>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0EA-405E-8509-E32436F3A0D2}"/>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0EA-405E-8509-E32436F3A0D2}"/>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0EA-405E-8509-E32436F3A0D2}"/>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0EA-405E-8509-E32436F3A0D2}"/>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70EA-405E-8509-E32436F3A0D2}"/>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70EA-405E-8509-E32436F3A0D2}"/>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70EA-405E-8509-E32436F3A0D2}"/>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70EA-405E-8509-E32436F3A0D2}"/>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70EA-405E-8509-E32436F3A0D2}"/>
              </c:ext>
            </c:extLst>
          </c:dPt>
          <c:dPt>
            <c:idx val="11"/>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70EA-405E-8509-E32436F3A0D2}"/>
              </c:ext>
            </c:extLst>
          </c:dPt>
          <c:dLbls>
            <c:dLbl>
              <c:idx val="2"/>
              <c:layout>
                <c:manualLayout>
                  <c:x val="-0.11059461529046613"/>
                  <c:y val="-3.494805771299019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0EA-405E-8509-E32436F3A0D2}"/>
                </c:ext>
              </c:extLst>
            </c:dLbl>
            <c:dLbl>
              <c:idx val="3"/>
              <c:layout>
                <c:manualLayout>
                  <c:x val="-6.1075456440802707E-2"/>
                  <c:y val="-7.897759942322760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0EA-405E-8509-E32436F3A0D2}"/>
                </c:ext>
              </c:extLst>
            </c:dLbl>
            <c:dLbl>
              <c:idx val="4"/>
              <c:layout>
                <c:manualLayout>
                  <c:x val="-4.5633096181829501E-2"/>
                  <c:y val="-9.928707833200758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0EA-405E-8509-E32436F3A0D2}"/>
                </c:ext>
              </c:extLst>
            </c:dLbl>
            <c:dLbl>
              <c:idx val="5"/>
              <c:layout>
                <c:manualLayout>
                  <c:x val="-2.9018891570403927E-4"/>
                  <c:y val="-8.6040082106649263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0EA-405E-8509-E32436F3A0D2}"/>
                </c:ext>
              </c:extLst>
            </c:dLbl>
            <c:dLbl>
              <c:idx val="6"/>
              <c:layout>
                <c:manualLayout>
                  <c:x val="4.951518365903744E-2"/>
                  <c:y val="-0.1037263786975549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0EA-405E-8509-E32436F3A0D2}"/>
                </c:ext>
              </c:extLst>
            </c:dLbl>
            <c:dLbl>
              <c:idx val="7"/>
              <c:layout>
                <c:manualLayout>
                  <c:x val="6.2482879583225882E-2"/>
                  <c:y val="-8.161141312001803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70EA-405E-8509-E32436F3A0D2}"/>
                </c:ext>
              </c:extLst>
            </c:dLbl>
            <c:dLbl>
              <c:idx val="8"/>
              <c:layout>
                <c:manualLayout>
                  <c:x val="7.1199848524315087E-2"/>
                  <c:y val="-5.462803244940579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70EA-405E-8509-E32436F3A0D2}"/>
                </c:ext>
              </c:extLst>
            </c:dLbl>
            <c:dLbl>
              <c:idx val="9"/>
              <c:layout>
                <c:manualLayout>
                  <c:x val="7.8674405204569128E-2"/>
                  <c:y val="-2.274793679407387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70EA-405E-8509-E32436F3A0D2}"/>
                </c:ext>
              </c:extLst>
            </c:dLbl>
            <c:dLbl>
              <c:idx val="10"/>
              <c:layout>
                <c:manualLayout>
                  <c:x val="7.871965386550675E-2"/>
                  <c:y val="3.562820822198518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70EA-405E-8509-E32436F3A0D2}"/>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DataVisualization!$L$4:$L$15</c:f>
              <c:strCache>
                <c:ptCount val="12"/>
                <c:pt idx="0">
                  <c:v>Toyota</c:v>
                </c:pt>
                <c:pt idx="1">
                  <c:v>Holden</c:v>
                </c:pt>
                <c:pt idx="2">
                  <c:v>Ford</c:v>
                </c:pt>
                <c:pt idx="3">
                  <c:v>Mazda</c:v>
                </c:pt>
                <c:pt idx="4">
                  <c:v>Hyundai</c:v>
                </c:pt>
                <c:pt idx="5">
                  <c:v>Mitsubishi</c:v>
                </c:pt>
                <c:pt idx="6">
                  <c:v>Volkswagen</c:v>
                </c:pt>
                <c:pt idx="7">
                  <c:v>Nissan</c:v>
                </c:pt>
                <c:pt idx="8">
                  <c:v>Kia</c:v>
                </c:pt>
                <c:pt idx="9">
                  <c:v>Subaru</c:v>
                </c:pt>
                <c:pt idx="10">
                  <c:v>Mercedes-Benz</c:v>
                </c:pt>
                <c:pt idx="11">
                  <c:v>Other </c:v>
                </c:pt>
              </c:strCache>
            </c:strRef>
          </c:cat>
          <c:val>
            <c:numRef>
              <c:f>DataVisualization!$N$4:$N$15</c:f>
              <c:numCache>
                <c:formatCode>0%</c:formatCode>
                <c:ptCount val="12"/>
                <c:pt idx="0">
                  <c:v>0.16236508681370249</c:v>
                </c:pt>
                <c:pt idx="1">
                  <c:v>8.8280150164242135E-2</c:v>
                </c:pt>
                <c:pt idx="2">
                  <c:v>8.7400281557954013E-2</c:v>
                </c:pt>
                <c:pt idx="3">
                  <c:v>6.8453777569216334E-2</c:v>
                </c:pt>
                <c:pt idx="4">
                  <c:v>6.3761145002346323E-2</c:v>
                </c:pt>
                <c:pt idx="5">
                  <c:v>6.2998592210229937E-2</c:v>
                </c:pt>
                <c:pt idx="6">
                  <c:v>5.9772407320506801E-2</c:v>
                </c:pt>
                <c:pt idx="7">
                  <c:v>5.912717034256218E-2</c:v>
                </c:pt>
                <c:pt idx="8">
                  <c:v>4.3641482871891131E-2</c:v>
                </c:pt>
                <c:pt idx="9">
                  <c:v>3.8420929141248242E-2</c:v>
                </c:pt>
                <c:pt idx="10">
                  <c:v>3.6661191928671982E-2</c:v>
                </c:pt>
                <c:pt idx="11">
                  <c:v>0.22911778507742844</c:v>
                </c:pt>
              </c:numCache>
            </c:numRef>
          </c:val>
          <c:extLst>
            <c:ext xmlns:c16="http://schemas.microsoft.com/office/drawing/2014/chart" uri="{C3380CC4-5D6E-409C-BE32-E72D297353CC}">
              <c16:uniqueId val="{00000018-70EA-405E-8509-E32436F3A0D2}"/>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Car per Manufacturing</a:t>
            </a:r>
            <a:r>
              <a:rPr lang="en-US" baseline="0" dirty="0"/>
              <a:t> Year</a:t>
            </a:r>
          </a:p>
          <a:p>
            <a:pPr>
              <a:defRPr/>
            </a:pPr>
            <a:r>
              <a:rPr lang="en-US" baseline="0" dirty="0"/>
              <a:t> (1989-2022)</a:t>
            </a:r>
            <a:endParaRPr lang="en-US" dirty="0"/>
          </a:p>
        </c:rich>
      </c:tx>
      <c:layout>
        <c:manualLayout>
          <c:xMode val="edge"/>
          <c:yMode val="edge"/>
          <c:x val="4.7496233489239849E-2"/>
          <c:y val="2.97868335745695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1439946490136579E-2"/>
          <c:y val="0.14105443631789003"/>
          <c:w val="0.76233770335389517"/>
          <c:h val="0.64717706881890313"/>
        </c:manualLayout>
      </c:layout>
      <c:lineChart>
        <c:grouping val="standard"/>
        <c:varyColors val="0"/>
        <c:ser>
          <c:idx val="0"/>
          <c:order val="0"/>
          <c:tx>
            <c:v>Total</c:v>
          </c:tx>
          <c:spPr>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trendline>
            <c:spPr>
              <a:ln w="19050" cap="rnd">
                <a:solidFill>
                  <a:schemeClr val="accent1"/>
                </a:solidFill>
              </a:ln>
              <a:effectLst/>
            </c:spPr>
            <c:trendlineType val="linear"/>
            <c:dispRSqr val="0"/>
            <c:dispEq val="0"/>
          </c:trendline>
          <c:cat>
            <c:strLit>
              <c:ptCount val="34"/>
              <c:pt idx="0">
                <c:v>1989</c:v>
              </c:pt>
              <c:pt idx="1">
                <c:v>1990</c:v>
              </c:pt>
              <c:pt idx="2">
                <c:v>1991</c:v>
              </c:pt>
              <c:pt idx="3">
                <c:v>1992</c:v>
              </c:pt>
              <c:pt idx="4">
                <c:v>1993</c:v>
              </c:pt>
              <c:pt idx="5">
                <c:v>1994</c:v>
              </c:pt>
              <c:pt idx="6">
                <c:v>1995</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2013</c:v>
              </c:pt>
              <c:pt idx="25">
                <c:v>2014</c:v>
              </c:pt>
              <c:pt idx="26">
                <c:v>2015</c:v>
              </c:pt>
              <c:pt idx="27">
                <c:v>2016</c:v>
              </c:pt>
              <c:pt idx="28">
                <c:v>2017</c:v>
              </c:pt>
              <c:pt idx="29">
                <c:v>2018</c:v>
              </c:pt>
              <c:pt idx="30">
                <c:v>2019</c:v>
              </c:pt>
              <c:pt idx="31">
                <c:v>2020</c:v>
              </c:pt>
              <c:pt idx="32">
                <c:v>2021</c:v>
              </c:pt>
              <c:pt idx="33">
                <c:v>2022</c:v>
              </c:pt>
            </c:strLit>
          </c:cat>
          <c:val>
            <c:numLit>
              <c:formatCode>General</c:formatCode>
              <c:ptCount val="34"/>
              <c:pt idx="0">
                <c:v>2</c:v>
              </c:pt>
              <c:pt idx="1">
                <c:v>2</c:v>
              </c:pt>
              <c:pt idx="2">
                <c:v>2</c:v>
              </c:pt>
              <c:pt idx="3">
                <c:v>1</c:v>
              </c:pt>
              <c:pt idx="4">
                <c:v>4</c:v>
              </c:pt>
              <c:pt idx="5">
                <c:v>3</c:v>
              </c:pt>
              <c:pt idx="6">
                <c:v>7</c:v>
              </c:pt>
              <c:pt idx="7">
                <c:v>9</c:v>
              </c:pt>
              <c:pt idx="8">
                <c:v>10</c:v>
              </c:pt>
              <c:pt idx="9">
                <c:v>16</c:v>
              </c:pt>
              <c:pt idx="10">
                <c:v>15</c:v>
              </c:pt>
              <c:pt idx="11">
                <c:v>40</c:v>
              </c:pt>
              <c:pt idx="12">
                <c:v>45</c:v>
              </c:pt>
              <c:pt idx="13">
                <c:v>74</c:v>
              </c:pt>
              <c:pt idx="14">
                <c:v>117</c:v>
              </c:pt>
              <c:pt idx="15">
                <c:v>139</c:v>
              </c:pt>
              <c:pt idx="16">
                <c:v>186</c:v>
              </c:pt>
              <c:pt idx="17">
                <c:v>225</c:v>
              </c:pt>
              <c:pt idx="18">
                <c:v>328</c:v>
              </c:pt>
              <c:pt idx="19">
                <c:v>361</c:v>
              </c:pt>
              <c:pt idx="20">
                <c:v>392</c:v>
              </c:pt>
              <c:pt idx="21">
                <c:v>554</c:v>
              </c:pt>
              <c:pt idx="22">
                <c:v>586</c:v>
              </c:pt>
              <c:pt idx="23">
                <c:v>802</c:v>
              </c:pt>
              <c:pt idx="24">
                <c:v>948</c:v>
              </c:pt>
              <c:pt idx="25">
                <c:v>1008</c:v>
              </c:pt>
              <c:pt idx="26">
                <c:v>1208</c:v>
              </c:pt>
              <c:pt idx="27">
                <c:v>1446</c:v>
              </c:pt>
              <c:pt idx="28">
                <c:v>1814</c:v>
              </c:pt>
              <c:pt idx="29">
                <c:v>1895</c:v>
              </c:pt>
              <c:pt idx="30">
                <c:v>1628</c:v>
              </c:pt>
              <c:pt idx="31">
                <c:v>1029</c:v>
              </c:pt>
              <c:pt idx="32">
                <c:v>1011</c:v>
              </c:pt>
              <c:pt idx="33">
                <c:v>1141</c:v>
              </c:pt>
            </c:numLit>
          </c:val>
          <c:smooth val="0"/>
          <c:extLst>
            <c:ext xmlns:c16="http://schemas.microsoft.com/office/drawing/2014/chart" uri="{C3380CC4-5D6E-409C-BE32-E72D297353CC}">
              <c16:uniqueId val="{00000001-E550-4A86-8437-191D7B9CB77E}"/>
            </c:ext>
          </c:extLst>
        </c:ser>
        <c:dLbls>
          <c:showLegendKey val="0"/>
          <c:showVal val="0"/>
          <c:showCatName val="0"/>
          <c:showSerName val="0"/>
          <c:showPercent val="0"/>
          <c:showBubbleSize val="0"/>
        </c:dLbls>
        <c:marker val="1"/>
        <c:smooth val="0"/>
        <c:axId val="1245254112"/>
        <c:axId val="1245254592"/>
      </c:lineChart>
      <c:catAx>
        <c:axId val="124525411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1500000" spcFirstLastPara="1" vertOverflow="ellipsis" wrap="square" anchor="b" anchorCtr="1"/>
          <a:lstStyle/>
          <a:p>
            <a:pPr>
              <a:defRPr sz="900" b="0" i="0" u="none" strike="noStrike" kern="1200" baseline="0">
                <a:solidFill>
                  <a:schemeClr val="lt1">
                    <a:lumMod val="85000"/>
                  </a:schemeClr>
                </a:solidFill>
                <a:latin typeface="+mn-lt"/>
                <a:ea typeface="+mn-ea"/>
                <a:cs typeface="+mn-cs"/>
              </a:defRPr>
            </a:pPr>
            <a:endParaRPr lang="en-US"/>
          </a:p>
        </c:txPr>
        <c:crossAx val="1245254592"/>
        <c:crosses val="autoZero"/>
        <c:auto val="1"/>
        <c:lblAlgn val="ctr"/>
        <c:lblOffset val="100"/>
        <c:noMultiLvlLbl val="0"/>
      </c:catAx>
      <c:valAx>
        <c:axId val="1245254592"/>
        <c:scaling>
          <c:orientation val="minMax"/>
          <c:max val="19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45254112"/>
        <c:crosses val="autoZero"/>
        <c:crossBetween val="between"/>
        <c:majorUnit val="300"/>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629E3-1C5C-43D9-B086-F78DC9BFE469}" type="datetimeFigureOut">
              <a:rPr lang="en-CA" smtClean="0"/>
              <a:t>2024-12-04</a:t>
            </a:fld>
            <a:endParaRPr lang="en-CA"/>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E90179-2B99-493B-AE28-2652C16E3707}" type="slidenum">
              <a:rPr lang="en-CA" smtClean="0"/>
              <a:t>‹#›</a:t>
            </a:fld>
            <a:endParaRPr lang="en-CA"/>
          </a:p>
        </p:txBody>
      </p:sp>
    </p:spTree>
    <p:extLst>
      <p:ext uri="{BB962C8B-B14F-4D97-AF65-F5344CB8AC3E}">
        <p14:creationId xmlns:p14="http://schemas.microsoft.com/office/powerpoint/2010/main" val="239691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John</a:t>
            </a:r>
          </a:p>
        </p:txBody>
      </p:sp>
      <p:sp>
        <p:nvSpPr>
          <p:cNvPr id="4" name="Marcador de número de diapositiva 3"/>
          <p:cNvSpPr>
            <a:spLocks noGrp="1"/>
          </p:cNvSpPr>
          <p:nvPr>
            <p:ph type="sldNum" sz="quarter" idx="5"/>
          </p:nvPr>
        </p:nvSpPr>
        <p:spPr/>
        <p:txBody>
          <a:bodyPr/>
          <a:lstStyle/>
          <a:p>
            <a:fld id="{58E90179-2B99-493B-AE28-2652C16E3707}" type="slidenum">
              <a:rPr lang="en-CA" smtClean="0"/>
              <a:t>1</a:t>
            </a:fld>
            <a:endParaRPr lang="en-CA"/>
          </a:p>
        </p:txBody>
      </p:sp>
    </p:spTree>
    <p:extLst>
      <p:ext uri="{BB962C8B-B14F-4D97-AF65-F5344CB8AC3E}">
        <p14:creationId xmlns:p14="http://schemas.microsoft.com/office/powerpoint/2010/main" val="3030349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95866" lvl="1" indent="-228600">
              <a:lnSpc>
                <a:spcPct val="90000"/>
              </a:lnSpc>
              <a:spcAft>
                <a:spcPts val="600"/>
              </a:spcAft>
              <a:buFont typeface="Arial" panose="020B0604020202020204" pitchFamily="34" charset="0"/>
              <a:buChar char="•"/>
            </a:pPr>
            <a:r>
              <a:rPr lang="en-US" sz="1500" spc="111" dirty="0"/>
              <a:t>Project Overview  John</a:t>
            </a:r>
          </a:p>
          <a:p>
            <a:pPr marL="395866" lvl="1" indent="-228600">
              <a:lnSpc>
                <a:spcPct val="90000"/>
              </a:lnSpc>
              <a:spcAft>
                <a:spcPts val="600"/>
              </a:spcAft>
              <a:buFont typeface="Arial" panose="020B0604020202020204" pitchFamily="34" charset="0"/>
              <a:buChar char="•"/>
            </a:pPr>
            <a:r>
              <a:rPr lang="en-US" sz="1500" spc="111" dirty="0"/>
              <a:t>EDA  John</a:t>
            </a:r>
          </a:p>
          <a:p>
            <a:pPr marL="395866" lvl="1" indent="-228600">
              <a:lnSpc>
                <a:spcPct val="90000"/>
              </a:lnSpc>
              <a:spcAft>
                <a:spcPts val="600"/>
              </a:spcAft>
              <a:buFont typeface="Arial" panose="020B0604020202020204" pitchFamily="34" charset="0"/>
              <a:buChar char="•"/>
            </a:pPr>
            <a:r>
              <a:rPr lang="en-US" sz="1500" spc="111" dirty="0"/>
              <a:t>Clustering  John</a:t>
            </a:r>
          </a:p>
          <a:p>
            <a:pPr marL="395866" lvl="1" indent="-228600">
              <a:lnSpc>
                <a:spcPct val="90000"/>
              </a:lnSpc>
              <a:spcAft>
                <a:spcPts val="600"/>
              </a:spcAft>
              <a:buFont typeface="Arial" panose="020B0604020202020204" pitchFamily="34" charset="0"/>
              <a:buChar char="•"/>
            </a:pPr>
            <a:r>
              <a:rPr lang="en-US" sz="1500" spc="111" dirty="0"/>
              <a:t>Classification Model  Carlos</a:t>
            </a:r>
          </a:p>
          <a:p>
            <a:pPr marL="395866" lvl="1" indent="-228600">
              <a:lnSpc>
                <a:spcPct val="90000"/>
              </a:lnSpc>
              <a:spcAft>
                <a:spcPts val="600"/>
              </a:spcAft>
              <a:buFont typeface="Arial" panose="020B0604020202020204" pitchFamily="34" charset="0"/>
              <a:buChar char="•"/>
            </a:pPr>
            <a:r>
              <a:rPr lang="en-US" sz="1500" spc="111" dirty="0"/>
              <a:t>Predictive Models Carlos</a:t>
            </a:r>
          </a:p>
          <a:p>
            <a:pPr marL="395866" lvl="1" indent="-228600">
              <a:lnSpc>
                <a:spcPct val="90000"/>
              </a:lnSpc>
              <a:spcAft>
                <a:spcPts val="600"/>
              </a:spcAft>
              <a:buFont typeface="Arial" panose="020B0604020202020204" pitchFamily="34" charset="0"/>
              <a:buChar char="•"/>
            </a:pPr>
            <a:r>
              <a:rPr lang="en-US" sz="1500" spc="111" dirty="0"/>
              <a:t>Learnings  Carlos</a:t>
            </a:r>
          </a:p>
          <a:p>
            <a:pPr marL="395866" lvl="1" indent="-228600">
              <a:lnSpc>
                <a:spcPct val="90000"/>
              </a:lnSpc>
              <a:spcAft>
                <a:spcPts val="600"/>
              </a:spcAft>
              <a:buFont typeface="Arial" panose="020B0604020202020204" pitchFamily="34" charset="0"/>
              <a:buChar char="•"/>
            </a:pPr>
            <a:r>
              <a:rPr lang="en-US" sz="1500" spc="111" dirty="0"/>
              <a:t>Conclusions Carlos. </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2</a:t>
            </a:fld>
            <a:endParaRPr lang="en-CA"/>
          </a:p>
        </p:txBody>
      </p:sp>
    </p:spTree>
    <p:extLst>
      <p:ext uri="{BB962C8B-B14F-4D97-AF65-F5344CB8AC3E}">
        <p14:creationId xmlns:p14="http://schemas.microsoft.com/office/powerpoint/2010/main" val="2728429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Scale numerical features (e.g., Price, Mileage, Engine Capacity, Seating Capacity) using </a:t>
            </a:r>
            <a:r>
              <a:rPr lang="en-CA" dirty="0" err="1"/>
              <a:t>StandardScaler</a:t>
            </a:r>
            <a:r>
              <a:rPr lang="en-CA" dirty="0"/>
              <a:t> for Visualizations and Models. </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15</a:t>
            </a:fld>
            <a:endParaRPr lang="en-CA"/>
          </a:p>
        </p:txBody>
      </p:sp>
    </p:spTree>
    <p:extLst>
      <p:ext uri="{BB962C8B-B14F-4D97-AF65-F5344CB8AC3E}">
        <p14:creationId xmlns:p14="http://schemas.microsoft.com/office/powerpoint/2010/main" val="106714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Definition</a:t>
            </a:r>
            <a:r>
              <a:rPr lang="en-US" dirty="0"/>
              <a:t>: Clustering is an </a:t>
            </a:r>
            <a:r>
              <a:rPr lang="en-US" b="1" dirty="0"/>
              <a:t>unsupervised learning</a:t>
            </a:r>
            <a:r>
              <a:rPr lang="en-US" dirty="0"/>
              <a:t> method where the goal is to group data points into clusters based on their similarities, without using labeled data.</a:t>
            </a:r>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19</a:t>
            </a:fld>
            <a:endParaRPr lang="en-CA"/>
          </a:p>
        </p:txBody>
      </p:sp>
    </p:spTree>
    <p:extLst>
      <p:ext uri="{BB962C8B-B14F-4D97-AF65-F5344CB8AC3E}">
        <p14:creationId xmlns:p14="http://schemas.microsoft.com/office/powerpoint/2010/main" val="235765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entury Gothic Paneuropean"/>
              </a:rPr>
              <a:t>Clustering is a technique used in unsupervised machine learning that involves grouping a set of objects in such a way that objects in the same group (called a cluster) are more similar (in some sense) to each other than to those in other groups</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20</a:t>
            </a:fld>
            <a:endParaRPr lang="en-CA"/>
          </a:p>
        </p:txBody>
      </p:sp>
    </p:spTree>
    <p:extLst>
      <p:ext uri="{BB962C8B-B14F-4D97-AF65-F5344CB8AC3E}">
        <p14:creationId xmlns:p14="http://schemas.microsoft.com/office/powerpoint/2010/main" val="578231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26</a:t>
            </a:fld>
            <a:endParaRPr lang="en-CA"/>
          </a:p>
        </p:txBody>
      </p:sp>
    </p:spTree>
    <p:extLst>
      <p:ext uri="{BB962C8B-B14F-4D97-AF65-F5344CB8AC3E}">
        <p14:creationId xmlns:p14="http://schemas.microsoft.com/office/powerpoint/2010/main" val="354967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entury Gothic Paneuropean"/>
              </a:rPr>
              <a:t>Random forest is a machine learning technique that builds on the simplicity of decision trees and improves their predictive performance by combining the results of several trees to form a "forest". It works by constructing numerous decision trees at training time and outputs the mode of the classes (for classification tasks) or the mean prediction (for regression tasks) of the individual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entury Gothic Paneurope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XGBoost</a:t>
            </a:r>
            <a:r>
              <a:rPr lang="en-US" b="1" dirty="0"/>
              <a:t> (Extreme Gradient Boosting) </a:t>
            </a:r>
            <a:r>
              <a:rPr lang="en-US" dirty="0"/>
              <a:t>is a powerful and efficient machine learning algorithm based on gradient boosting. It is widely used for supervised learning tasks like classification and regression due to its high performance, scalability, and ability to handle missing data. </a:t>
            </a:r>
            <a:r>
              <a:rPr lang="en-US" dirty="0" err="1"/>
              <a:t>XGBoost</a:t>
            </a:r>
            <a:r>
              <a:rPr lang="en-US" dirty="0"/>
              <a:t> optimizes model accuracy by using advanced techniques like regularization, parallel processing, and tree pruning. designed to improve the performance and efficiency of decision tree-based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entury Gothic Paneuropean"/>
            </a:endParaRPr>
          </a:p>
          <a:p>
            <a:r>
              <a:rPr lang="en-US" b="1" dirty="0"/>
              <a:t>What Do You Gain with </a:t>
            </a:r>
            <a:r>
              <a:rPr lang="en-US" b="1" dirty="0" err="1"/>
              <a:t>XGBoost</a:t>
            </a:r>
            <a:r>
              <a:rPr lang="en-US" b="1" dirty="0"/>
              <a:t> in Regression?</a:t>
            </a:r>
          </a:p>
          <a:p>
            <a:pPr>
              <a:buFont typeface="Arial" panose="020B0604020202020204" pitchFamily="34" charset="0"/>
              <a:buChar char="•"/>
            </a:pPr>
            <a:r>
              <a:rPr lang="en-US" b="1" dirty="0"/>
              <a:t>Improved Predictive Power</a:t>
            </a:r>
            <a:r>
              <a:rPr lang="en-US" dirty="0"/>
              <a:t>: It often yields higher accuracy than traditional regression methods because of its ability to capture complex patterns.</a:t>
            </a:r>
          </a:p>
          <a:p>
            <a:pPr>
              <a:buFont typeface="Arial" panose="020B0604020202020204" pitchFamily="34" charset="0"/>
              <a:buChar char="•"/>
            </a:pPr>
            <a:r>
              <a:rPr lang="en-US" b="1" dirty="0"/>
              <a:t>Robustness</a:t>
            </a:r>
            <a:r>
              <a:rPr lang="en-US" dirty="0"/>
              <a:t>: Handles missing values, outliers, and noise better than many algorithms.</a:t>
            </a:r>
          </a:p>
          <a:p>
            <a:pPr>
              <a:buFont typeface="Arial" panose="020B0604020202020204" pitchFamily="34" charset="0"/>
              <a:buChar char="•"/>
            </a:pPr>
            <a:r>
              <a:rPr lang="en-US" b="1" dirty="0"/>
              <a:t>Speed</a:t>
            </a:r>
            <a:r>
              <a:rPr lang="en-US" dirty="0"/>
              <a:t>: </a:t>
            </a:r>
            <a:r>
              <a:rPr lang="en-US" dirty="0" err="1"/>
              <a:t>XGBoost</a:t>
            </a:r>
            <a:r>
              <a:rPr lang="en-US" dirty="0"/>
              <a:t> is faster than most other gradient boosting implementations, which is crucial for large datasets or real-time applications.</a:t>
            </a:r>
          </a:p>
          <a:p>
            <a:pPr>
              <a:buFont typeface="Arial" panose="020B0604020202020204" pitchFamily="34" charset="0"/>
              <a:buChar char="•"/>
            </a:pPr>
            <a:r>
              <a:rPr lang="en-US" b="1" dirty="0"/>
              <a:t>Automation</a:t>
            </a:r>
            <a:r>
              <a:rPr lang="en-US" dirty="0"/>
              <a:t>: It requires minimal preprocessing (e.g., handling missing values and scaling are less critical).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entury Gothic Paneuropean"/>
            </a:endParaRP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27</a:t>
            </a:fld>
            <a:endParaRPr lang="en-CA"/>
          </a:p>
        </p:txBody>
      </p:sp>
    </p:spTree>
    <p:extLst>
      <p:ext uri="{BB962C8B-B14F-4D97-AF65-F5344CB8AC3E}">
        <p14:creationId xmlns:p14="http://schemas.microsoft.com/office/powerpoint/2010/main" val="3702195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ts val="3360"/>
              </a:lnSpc>
              <a:spcBef>
                <a:spcPct val="0"/>
              </a:spcBef>
            </a:pPr>
            <a:r>
              <a:rPr lang="en-US" sz="1200" dirty="0" err="1">
                <a:solidFill>
                  <a:srgbClr val="000000"/>
                </a:solidFill>
                <a:latin typeface="Century Gothic Paneuropean"/>
              </a:rPr>
              <a:t>XGBoost</a:t>
            </a:r>
            <a:r>
              <a:rPr lang="en-US" sz="1200" dirty="0">
                <a:solidFill>
                  <a:srgbClr val="000000"/>
                </a:solidFill>
                <a:latin typeface="Century Gothic Paneuropean"/>
              </a:rPr>
              <a:t> stands for </a:t>
            </a:r>
            <a:r>
              <a:rPr lang="en-US" sz="1200" b="1" dirty="0" err="1">
                <a:solidFill>
                  <a:srgbClr val="000000"/>
                </a:solidFill>
                <a:latin typeface="Century Gothic Paneuropean"/>
              </a:rPr>
              <a:t>eXtreme</a:t>
            </a:r>
            <a:r>
              <a:rPr lang="en-US" sz="1200" b="1" dirty="0">
                <a:solidFill>
                  <a:srgbClr val="000000"/>
                </a:solidFill>
                <a:latin typeface="Century Gothic Paneuropean"/>
              </a:rPr>
              <a:t> Gradient Boosting</a:t>
            </a:r>
            <a:r>
              <a:rPr lang="en-US" sz="1200" dirty="0">
                <a:solidFill>
                  <a:srgbClr val="000000"/>
                </a:solidFill>
                <a:latin typeface="Century Gothic Paneuropean"/>
              </a:rPr>
              <a:t>. It is a highly efficient and scalable implementation of gradient boosting, a machine-learning technique used for regression.</a:t>
            </a:r>
          </a:p>
          <a:p>
            <a:pPr algn="ctr">
              <a:lnSpc>
                <a:spcPts val="3360"/>
              </a:lnSpc>
              <a:spcBef>
                <a:spcPct val="0"/>
              </a:spcBef>
            </a:pPr>
            <a:endParaRPr lang="en-US" sz="1200" dirty="0">
              <a:solidFill>
                <a:srgbClr val="000000"/>
              </a:solidFill>
              <a:latin typeface="Century Gothic Paneuropean"/>
            </a:endParaRPr>
          </a:p>
          <a:p>
            <a:pPr algn="just">
              <a:lnSpc>
                <a:spcPts val="3360"/>
              </a:lnSpc>
              <a:spcBef>
                <a:spcPct val="0"/>
              </a:spcBef>
            </a:pPr>
            <a:r>
              <a:rPr lang="en-US" sz="1200" dirty="0">
                <a:solidFill>
                  <a:srgbClr val="000000"/>
                </a:solidFill>
                <a:latin typeface="Century Gothic Paneuropean"/>
              </a:rPr>
              <a:t>The main advantage of </a:t>
            </a:r>
            <a:r>
              <a:rPr lang="en-US" sz="1200" dirty="0" err="1">
                <a:solidFill>
                  <a:srgbClr val="000000"/>
                </a:solidFill>
                <a:latin typeface="Century Gothic Paneuropean"/>
              </a:rPr>
              <a:t>XGBoost</a:t>
            </a:r>
            <a:r>
              <a:rPr lang="en-US" sz="1200" dirty="0">
                <a:solidFill>
                  <a:srgbClr val="000000"/>
                </a:solidFill>
                <a:latin typeface="Century Gothic Paneuropean"/>
              </a:rPr>
              <a:t> over Linear Regression lies in its ability to handle non-linear relationships between features and the target variable</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29</a:t>
            </a:fld>
            <a:endParaRPr lang="en-CA"/>
          </a:p>
        </p:txBody>
      </p:sp>
    </p:spTree>
    <p:extLst>
      <p:ext uri="{BB962C8B-B14F-4D97-AF65-F5344CB8AC3E}">
        <p14:creationId xmlns:p14="http://schemas.microsoft.com/office/powerpoint/2010/main" val="3625148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F198D-5BF8-9CAF-4DD6-9E75E97430F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B81C28-D376-347E-1963-D0B835DF82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FA16E6F-CC49-EEA7-9CC0-B73560B7F5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ystem-ui"/>
              </a:rPr>
              <a:t>EDA  </a:t>
            </a:r>
            <a:r>
              <a:rPr lang="en-CA" b="1" i="0" dirty="0">
                <a:effectLst/>
                <a:latin typeface="system-ui"/>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ystem-ui"/>
              </a:rPr>
              <a:t> </a:t>
            </a:r>
            <a:endParaRPr lang="en-CA" dirty="0"/>
          </a:p>
        </p:txBody>
      </p:sp>
      <p:sp>
        <p:nvSpPr>
          <p:cNvPr id="4" name="Marcador de número de diapositiva 3">
            <a:extLst>
              <a:ext uri="{FF2B5EF4-FFF2-40B4-BE49-F238E27FC236}">
                <a16:creationId xmlns:a16="http://schemas.microsoft.com/office/drawing/2014/main" id="{A0920992-0EC6-0320-839E-D8FF94E7EAC4}"/>
              </a:ext>
            </a:extLst>
          </p:cNvPr>
          <p:cNvSpPr>
            <a:spLocks noGrp="1"/>
          </p:cNvSpPr>
          <p:nvPr>
            <p:ph type="sldNum" sz="quarter" idx="5"/>
          </p:nvPr>
        </p:nvSpPr>
        <p:spPr/>
        <p:txBody>
          <a:bodyPr/>
          <a:lstStyle/>
          <a:p>
            <a:fld id="{58E90179-2B99-493B-AE28-2652C16E3707}" type="slidenum">
              <a:rPr lang="en-CA" smtClean="0"/>
              <a:t>32</a:t>
            </a:fld>
            <a:endParaRPr lang="en-CA"/>
          </a:p>
        </p:txBody>
      </p:sp>
    </p:spTree>
    <p:extLst>
      <p:ext uri="{BB962C8B-B14F-4D97-AF65-F5344CB8AC3E}">
        <p14:creationId xmlns:p14="http://schemas.microsoft.com/office/powerpoint/2010/main" val="2056584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0C26F0-1006-0763-6DDA-D27A7997AD1F}"/>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n-CA"/>
          </a:p>
        </p:txBody>
      </p:sp>
      <p:sp>
        <p:nvSpPr>
          <p:cNvPr id="3" name="Subtítulo 2">
            <a:extLst>
              <a:ext uri="{FF2B5EF4-FFF2-40B4-BE49-F238E27FC236}">
                <a16:creationId xmlns:a16="http://schemas.microsoft.com/office/drawing/2014/main" id="{ADBC36E6-50D9-EA3B-CED8-A256A554C3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CA"/>
          </a:p>
        </p:txBody>
      </p:sp>
      <p:sp>
        <p:nvSpPr>
          <p:cNvPr id="4" name="Marcador de fecha 3">
            <a:extLst>
              <a:ext uri="{FF2B5EF4-FFF2-40B4-BE49-F238E27FC236}">
                <a16:creationId xmlns:a16="http://schemas.microsoft.com/office/drawing/2014/main" id="{6DB8C418-024A-77D0-8190-59A0AD132069}"/>
              </a:ext>
            </a:extLst>
          </p:cNvPr>
          <p:cNvSpPr>
            <a:spLocks noGrp="1"/>
          </p:cNvSpPr>
          <p:nvPr>
            <p:ph type="dt" sz="half" idx="10"/>
          </p:nvPr>
        </p:nvSpPr>
        <p:spPr/>
        <p:txBody>
          <a:bodyPr/>
          <a:lstStyle/>
          <a:p>
            <a:fld id="{179FCDFD-B969-4A8A-BE24-233FF1844E37}" type="datetimeFigureOut">
              <a:rPr lang="en-CA" smtClean="0"/>
              <a:t>2024-12-04</a:t>
            </a:fld>
            <a:endParaRPr lang="en-CA"/>
          </a:p>
        </p:txBody>
      </p:sp>
      <p:sp>
        <p:nvSpPr>
          <p:cNvPr id="5" name="Marcador de pie de página 4">
            <a:extLst>
              <a:ext uri="{FF2B5EF4-FFF2-40B4-BE49-F238E27FC236}">
                <a16:creationId xmlns:a16="http://schemas.microsoft.com/office/drawing/2014/main" id="{84DDF628-532C-CDF7-ED8F-ADFCF3E04C05}"/>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EDF12A90-A9BA-1ABE-AA06-B5A3FA0005A5}"/>
              </a:ext>
            </a:extLst>
          </p:cNvPr>
          <p:cNvSpPr>
            <a:spLocks noGrp="1"/>
          </p:cNvSpPr>
          <p:nvPr>
            <p:ph type="sldNum" sz="quarter" idx="12"/>
          </p:nvPr>
        </p:nvSpPr>
        <p:spPr/>
        <p:txBody>
          <a:bodyPr/>
          <a:lstStyle/>
          <a:p>
            <a:fld id="{C63FF2FE-317D-4988-B518-0DDAD7642DD9}" type="slidenum">
              <a:rPr lang="en-CA" smtClean="0"/>
              <a:t>‹#›</a:t>
            </a:fld>
            <a:endParaRPr lang="en-CA"/>
          </a:p>
        </p:txBody>
      </p:sp>
    </p:spTree>
    <p:extLst>
      <p:ext uri="{BB962C8B-B14F-4D97-AF65-F5344CB8AC3E}">
        <p14:creationId xmlns:p14="http://schemas.microsoft.com/office/powerpoint/2010/main" val="1620722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77008E-23CC-CB08-57B5-45590DA9F9D6}"/>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texto vertical 2">
            <a:extLst>
              <a:ext uri="{FF2B5EF4-FFF2-40B4-BE49-F238E27FC236}">
                <a16:creationId xmlns:a16="http://schemas.microsoft.com/office/drawing/2014/main" id="{F18DA804-59B7-0F07-3A75-3B2CE37970D6}"/>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6FC3A232-6C97-D305-0E2E-4476F707B8C9}"/>
              </a:ext>
            </a:extLst>
          </p:cNvPr>
          <p:cNvSpPr>
            <a:spLocks noGrp="1"/>
          </p:cNvSpPr>
          <p:nvPr>
            <p:ph type="dt" sz="half" idx="10"/>
          </p:nvPr>
        </p:nvSpPr>
        <p:spPr/>
        <p:txBody>
          <a:bodyPr/>
          <a:lstStyle/>
          <a:p>
            <a:fld id="{179FCDFD-B969-4A8A-BE24-233FF1844E37}" type="datetimeFigureOut">
              <a:rPr lang="en-CA" smtClean="0"/>
              <a:t>2024-12-04</a:t>
            </a:fld>
            <a:endParaRPr lang="en-CA"/>
          </a:p>
        </p:txBody>
      </p:sp>
      <p:sp>
        <p:nvSpPr>
          <p:cNvPr id="5" name="Marcador de pie de página 4">
            <a:extLst>
              <a:ext uri="{FF2B5EF4-FFF2-40B4-BE49-F238E27FC236}">
                <a16:creationId xmlns:a16="http://schemas.microsoft.com/office/drawing/2014/main" id="{D12D909B-F298-DADE-6954-8F2CF8EE43CE}"/>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762C8814-8FDD-40FF-ED34-3EB22063413C}"/>
              </a:ext>
            </a:extLst>
          </p:cNvPr>
          <p:cNvSpPr>
            <a:spLocks noGrp="1"/>
          </p:cNvSpPr>
          <p:nvPr>
            <p:ph type="sldNum" sz="quarter" idx="12"/>
          </p:nvPr>
        </p:nvSpPr>
        <p:spPr/>
        <p:txBody>
          <a:bodyPr/>
          <a:lstStyle/>
          <a:p>
            <a:fld id="{C63FF2FE-317D-4988-B518-0DDAD7642DD9}" type="slidenum">
              <a:rPr lang="en-CA" smtClean="0"/>
              <a:t>‹#›</a:t>
            </a:fld>
            <a:endParaRPr lang="en-CA"/>
          </a:p>
        </p:txBody>
      </p:sp>
    </p:spTree>
    <p:extLst>
      <p:ext uri="{BB962C8B-B14F-4D97-AF65-F5344CB8AC3E}">
        <p14:creationId xmlns:p14="http://schemas.microsoft.com/office/powerpoint/2010/main" val="2189530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2A17379-02B2-3777-3264-4115DE874F74}"/>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n-CA"/>
          </a:p>
        </p:txBody>
      </p:sp>
      <p:sp>
        <p:nvSpPr>
          <p:cNvPr id="3" name="Marcador de texto vertical 2">
            <a:extLst>
              <a:ext uri="{FF2B5EF4-FFF2-40B4-BE49-F238E27FC236}">
                <a16:creationId xmlns:a16="http://schemas.microsoft.com/office/drawing/2014/main" id="{83A1909F-656E-C6A6-220C-C7E02C316AD8}"/>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592C0CCB-5D9B-719E-FBAC-E1DA8F9E9A0A}"/>
              </a:ext>
            </a:extLst>
          </p:cNvPr>
          <p:cNvSpPr>
            <a:spLocks noGrp="1"/>
          </p:cNvSpPr>
          <p:nvPr>
            <p:ph type="dt" sz="half" idx="10"/>
          </p:nvPr>
        </p:nvSpPr>
        <p:spPr/>
        <p:txBody>
          <a:bodyPr/>
          <a:lstStyle/>
          <a:p>
            <a:fld id="{179FCDFD-B969-4A8A-BE24-233FF1844E37}" type="datetimeFigureOut">
              <a:rPr lang="en-CA" smtClean="0"/>
              <a:t>2024-12-04</a:t>
            </a:fld>
            <a:endParaRPr lang="en-CA"/>
          </a:p>
        </p:txBody>
      </p:sp>
      <p:sp>
        <p:nvSpPr>
          <p:cNvPr id="5" name="Marcador de pie de página 4">
            <a:extLst>
              <a:ext uri="{FF2B5EF4-FFF2-40B4-BE49-F238E27FC236}">
                <a16:creationId xmlns:a16="http://schemas.microsoft.com/office/drawing/2014/main" id="{2663F207-C166-095D-1602-17A3D2C3BCDC}"/>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CDE66F7C-C8E1-19EF-FE7E-CE049FD0C8A5}"/>
              </a:ext>
            </a:extLst>
          </p:cNvPr>
          <p:cNvSpPr>
            <a:spLocks noGrp="1"/>
          </p:cNvSpPr>
          <p:nvPr>
            <p:ph type="sldNum" sz="quarter" idx="12"/>
          </p:nvPr>
        </p:nvSpPr>
        <p:spPr/>
        <p:txBody>
          <a:bodyPr/>
          <a:lstStyle/>
          <a:p>
            <a:fld id="{C63FF2FE-317D-4988-B518-0DDAD7642DD9}" type="slidenum">
              <a:rPr lang="en-CA" smtClean="0"/>
              <a:t>‹#›</a:t>
            </a:fld>
            <a:endParaRPr lang="en-CA"/>
          </a:p>
        </p:txBody>
      </p:sp>
    </p:spTree>
    <p:extLst>
      <p:ext uri="{BB962C8B-B14F-4D97-AF65-F5344CB8AC3E}">
        <p14:creationId xmlns:p14="http://schemas.microsoft.com/office/powerpoint/2010/main" val="2292003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49D51D-8034-9BCF-F050-8111046FEBD1}"/>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contenido 2">
            <a:extLst>
              <a:ext uri="{FF2B5EF4-FFF2-40B4-BE49-F238E27FC236}">
                <a16:creationId xmlns:a16="http://schemas.microsoft.com/office/drawing/2014/main" id="{37E65C3C-3CDD-ABA1-CFA9-30A05925343D}"/>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405CF425-DCBF-6506-9185-20BD2CC8E3E0}"/>
              </a:ext>
            </a:extLst>
          </p:cNvPr>
          <p:cNvSpPr>
            <a:spLocks noGrp="1"/>
          </p:cNvSpPr>
          <p:nvPr>
            <p:ph type="dt" sz="half" idx="10"/>
          </p:nvPr>
        </p:nvSpPr>
        <p:spPr/>
        <p:txBody>
          <a:bodyPr/>
          <a:lstStyle/>
          <a:p>
            <a:fld id="{179FCDFD-B969-4A8A-BE24-233FF1844E37}" type="datetimeFigureOut">
              <a:rPr lang="en-CA" smtClean="0"/>
              <a:t>2024-12-04</a:t>
            </a:fld>
            <a:endParaRPr lang="en-CA"/>
          </a:p>
        </p:txBody>
      </p:sp>
      <p:sp>
        <p:nvSpPr>
          <p:cNvPr id="5" name="Marcador de pie de página 4">
            <a:extLst>
              <a:ext uri="{FF2B5EF4-FFF2-40B4-BE49-F238E27FC236}">
                <a16:creationId xmlns:a16="http://schemas.microsoft.com/office/drawing/2014/main" id="{559F170B-B1F3-D502-F1B6-0FD617B77260}"/>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DA91F4E4-FE21-8462-464B-56701AABAD60}"/>
              </a:ext>
            </a:extLst>
          </p:cNvPr>
          <p:cNvSpPr>
            <a:spLocks noGrp="1"/>
          </p:cNvSpPr>
          <p:nvPr>
            <p:ph type="sldNum" sz="quarter" idx="12"/>
          </p:nvPr>
        </p:nvSpPr>
        <p:spPr/>
        <p:txBody>
          <a:bodyPr/>
          <a:lstStyle/>
          <a:p>
            <a:fld id="{C63FF2FE-317D-4988-B518-0DDAD7642DD9}" type="slidenum">
              <a:rPr lang="en-CA" smtClean="0"/>
              <a:t>‹#›</a:t>
            </a:fld>
            <a:endParaRPr lang="en-CA"/>
          </a:p>
        </p:txBody>
      </p:sp>
    </p:spTree>
    <p:extLst>
      <p:ext uri="{BB962C8B-B14F-4D97-AF65-F5344CB8AC3E}">
        <p14:creationId xmlns:p14="http://schemas.microsoft.com/office/powerpoint/2010/main" val="1761664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CFD31-2958-1F15-FE00-7627090D94E0}"/>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n-CA"/>
          </a:p>
        </p:txBody>
      </p:sp>
      <p:sp>
        <p:nvSpPr>
          <p:cNvPr id="3" name="Marcador de texto 2">
            <a:extLst>
              <a:ext uri="{FF2B5EF4-FFF2-40B4-BE49-F238E27FC236}">
                <a16:creationId xmlns:a16="http://schemas.microsoft.com/office/drawing/2014/main" id="{89E07785-8AF7-7113-5E13-072ACC2563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04A8EF07-3F91-AFE8-9454-FBFFE1C759FF}"/>
              </a:ext>
            </a:extLst>
          </p:cNvPr>
          <p:cNvSpPr>
            <a:spLocks noGrp="1"/>
          </p:cNvSpPr>
          <p:nvPr>
            <p:ph type="dt" sz="half" idx="10"/>
          </p:nvPr>
        </p:nvSpPr>
        <p:spPr/>
        <p:txBody>
          <a:bodyPr/>
          <a:lstStyle/>
          <a:p>
            <a:fld id="{179FCDFD-B969-4A8A-BE24-233FF1844E37}" type="datetimeFigureOut">
              <a:rPr lang="en-CA" smtClean="0"/>
              <a:t>2024-12-04</a:t>
            </a:fld>
            <a:endParaRPr lang="en-CA"/>
          </a:p>
        </p:txBody>
      </p:sp>
      <p:sp>
        <p:nvSpPr>
          <p:cNvPr id="5" name="Marcador de pie de página 4">
            <a:extLst>
              <a:ext uri="{FF2B5EF4-FFF2-40B4-BE49-F238E27FC236}">
                <a16:creationId xmlns:a16="http://schemas.microsoft.com/office/drawing/2014/main" id="{F3D6F429-BA39-A94B-0EA5-05DE3D39E423}"/>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E9A7FDBF-DC97-A371-E33E-6DC092AB6E40}"/>
              </a:ext>
            </a:extLst>
          </p:cNvPr>
          <p:cNvSpPr>
            <a:spLocks noGrp="1"/>
          </p:cNvSpPr>
          <p:nvPr>
            <p:ph type="sldNum" sz="quarter" idx="12"/>
          </p:nvPr>
        </p:nvSpPr>
        <p:spPr/>
        <p:txBody>
          <a:bodyPr/>
          <a:lstStyle/>
          <a:p>
            <a:fld id="{C63FF2FE-317D-4988-B518-0DDAD7642DD9}" type="slidenum">
              <a:rPr lang="en-CA" smtClean="0"/>
              <a:t>‹#›</a:t>
            </a:fld>
            <a:endParaRPr lang="en-CA"/>
          </a:p>
        </p:txBody>
      </p:sp>
    </p:spTree>
    <p:extLst>
      <p:ext uri="{BB962C8B-B14F-4D97-AF65-F5344CB8AC3E}">
        <p14:creationId xmlns:p14="http://schemas.microsoft.com/office/powerpoint/2010/main" val="3949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D649DD-6B25-0B03-86DC-CD4E551B10CE}"/>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contenido 2">
            <a:extLst>
              <a:ext uri="{FF2B5EF4-FFF2-40B4-BE49-F238E27FC236}">
                <a16:creationId xmlns:a16="http://schemas.microsoft.com/office/drawing/2014/main" id="{1C40C5E7-DF59-00B5-F689-A8476048AADE}"/>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contenido 3">
            <a:extLst>
              <a:ext uri="{FF2B5EF4-FFF2-40B4-BE49-F238E27FC236}">
                <a16:creationId xmlns:a16="http://schemas.microsoft.com/office/drawing/2014/main" id="{5986394F-3E82-79C0-5A03-A15282D966C6}"/>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5" name="Marcador de fecha 4">
            <a:extLst>
              <a:ext uri="{FF2B5EF4-FFF2-40B4-BE49-F238E27FC236}">
                <a16:creationId xmlns:a16="http://schemas.microsoft.com/office/drawing/2014/main" id="{8937C1B1-0A56-F939-BC52-A89E2683C04A}"/>
              </a:ext>
            </a:extLst>
          </p:cNvPr>
          <p:cNvSpPr>
            <a:spLocks noGrp="1"/>
          </p:cNvSpPr>
          <p:nvPr>
            <p:ph type="dt" sz="half" idx="10"/>
          </p:nvPr>
        </p:nvSpPr>
        <p:spPr/>
        <p:txBody>
          <a:bodyPr/>
          <a:lstStyle/>
          <a:p>
            <a:fld id="{179FCDFD-B969-4A8A-BE24-233FF1844E37}" type="datetimeFigureOut">
              <a:rPr lang="en-CA" smtClean="0"/>
              <a:t>2024-12-04</a:t>
            </a:fld>
            <a:endParaRPr lang="en-CA"/>
          </a:p>
        </p:txBody>
      </p:sp>
      <p:sp>
        <p:nvSpPr>
          <p:cNvPr id="6" name="Marcador de pie de página 5">
            <a:extLst>
              <a:ext uri="{FF2B5EF4-FFF2-40B4-BE49-F238E27FC236}">
                <a16:creationId xmlns:a16="http://schemas.microsoft.com/office/drawing/2014/main" id="{3AE7BB20-105E-BE7D-FB7A-DFB797FBEDD7}"/>
              </a:ext>
            </a:extLst>
          </p:cNvPr>
          <p:cNvSpPr>
            <a:spLocks noGrp="1"/>
          </p:cNvSpPr>
          <p:nvPr>
            <p:ph type="ftr" sz="quarter" idx="11"/>
          </p:nvPr>
        </p:nvSpPr>
        <p:spPr/>
        <p:txBody>
          <a:bodyPr/>
          <a:lstStyle/>
          <a:p>
            <a:endParaRPr lang="en-CA"/>
          </a:p>
        </p:txBody>
      </p:sp>
      <p:sp>
        <p:nvSpPr>
          <p:cNvPr id="7" name="Marcador de número de diapositiva 6">
            <a:extLst>
              <a:ext uri="{FF2B5EF4-FFF2-40B4-BE49-F238E27FC236}">
                <a16:creationId xmlns:a16="http://schemas.microsoft.com/office/drawing/2014/main" id="{207347FE-2098-D4AF-95FB-9AA5864464DD}"/>
              </a:ext>
            </a:extLst>
          </p:cNvPr>
          <p:cNvSpPr>
            <a:spLocks noGrp="1"/>
          </p:cNvSpPr>
          <p:nvPr>
            <p:ph type="sldNum" sz="quarter" idx="12"/>
          </p:nvPr>
        </p:nvSpPr>
        <p:spPr/>
        <p:txBody>
          <a:bodyPr/>
          <a:lstStyle/>
          <a:p>
            <a:fld id="{C63FF2FE-317D-4988-B518-0DDAD7642DD9}" type="slidenum">
              <a:rPr lang="en-CA" smtClean="0"/>
              <a:t>‹#›</a:t>
            </a:fld>
            <a:endParaRPr lang="en-CA"/>
          </a:p>
        </p:txBody>
      </p:sp>
    </p:spTree>
    <p:extLst>
      <p:ext uri="{BB962C8B-B14F-4D97-AF65-F5344CB8AC3E}">
        <p14:creationId xmlns:p14="http://schemas.microsoft.com/office/powerpoint/2010/main" val="2268292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493367-B7B2-9685-9E86-86B1E21AAAD6}"/>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n-CA"/>
          </a:p>
        </p:txBody>
      </p:sp>
      <p:sp>
        <p:nvSpPr>
          <p:cNvPr id="3" name="Marcador de texto 2">
            <a:extLst>
              <a:ext uri="{FF2B5EF4-FFF2-40B4-BE49-F238E27FC236}">
                <a16:creationId xmlns:a16="http://schemas.microsoft.com/office/drawing/2014/main" id="{C1A73557-91C1-C8CD-678C-4E86A9889E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C6C9CE4E-62DE-2BDD-EFA1-67D3AF1AD4A8}"/>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5" name="Marcador de texto 4">
            <a:extLst>
              <a:ext uri="{FF2B5EF4-FFF2-40B4-BE49-F238E27FC236}">
                <a16:creationId xmlns:a16="http://schemas.microsoft.com/office/drawing/2014/main" id="{978A5111-C23F-44C0-95CB-FAD97F72CA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C6D9D916-63ED-3FDD-F1CD-96FDF880C1D7}"/>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7" name="Marcador de fecha 6">
            <a:extLst>
              <a:ext uri="{FF2B5EF4-FFF2-40B4-BE49-F238E27FC236}">
                <a16:creationId xmlns:a16="http://schemas.microsoft.com/office/drawing/2014/main" id="{083AF01C-2FCF-883F-C332-5CCF965AB111}"/>
              </a:ext>
            </a:extLst>
          </p:cNvPr>
          <p:cNvSpPr>
            <a:spLocks noGrp="1"/>
          </p:cNvSpPr>
          <p:nvPr>
            <p:ph type="dt" sz="half" idx="10"/>
          </p:nvPr>
        </p:nvSpPr>
        <p:spPr/>
        <p:txBody>
          <a:bodyPr/>
          <a:lstStyle/>
          <a:p>
            <a:fld id="{179FCDFD-B969-4A8A-BE24-233FF1844E37}" type="datetimeFigureOut">
              <a:rPr lang="en-CA" smtClean="0"/>
              <a:t>2024-12-04</a:t>
            </a:fld>
            <a:endParaRPr lang="en-CA"/>
          </a:p>
        </p:txBody>
      </p:sp>
      <p:sp>
        <p:nvSpPr>
          <p:cNvPr id="8" name="Marcador de pie de página 7">
            <a:extLst>
              <a:ext uri="{FF2B5EF4-FFF2-40B4-BE49-F238E27FC236}">
                <a16:creationId xmlns:a16="http://schemas.microsoft.com/office/drawing/2014/main" id="{758DD3A5-2318-3421-29D9-1AC766F1750C}"/>
              </a:ext>
            </a:extLst>
          </p:cNvPr>
          <p:cNvSpPr>
            <a:spLocks noGrp="1"/>
          </p:cNvSpPr>
          <p:nvPr>
            <p:ph type="ftr" sz="quarter" idx="11"/>
          </p:nvPr>
        </p:nvSpPr>
        <p:spPr/>
        <p:txBody>
          <a:bodyPr/>
          <a:lstStyle/>
          <a:p>
            <a:endParaRPr lang="en-CA"/>
          </a:p>
        </p:txBody>
      </p:sp>
      <p:sp>
        <p:nvSpPr>
          <p:cNvPr id="9" name="Marcador de número de diapositiva 8">
            <a:extLst>
              <a:ext uri="{FF2B5EF4-FFF2-40B4-BE49-F238E27FC236}">
                <a16:creationId xmlns:a16="http://schemas.microsoft.com/office/drawing/2014/main" id="{B224D226-800E-2C45-3BE7-262CDC8386CB}"/>
              </a:ext>
            </a:extLst>
          </p:cNvPr>
          <p:cNvSpPr>
            <a:spLocks noGrp="1"/>
          </p:cNvSpPr>
          <p:nvPr>
            <p:ph type="sldNum" sz="quarter" idx="12"/>
          </p:nvPr>
        </p:nvSpPr>
        <p:spPr/>
        <p:txBody>
          <a:bodyPr/>
          <a:lstStyle/>
          <a:p>
            <a:fld id="{C63FF2FE-317D-4988-B518-0DDAD7642DD9}" type="slidenum">
              <a:rPr lang="en-CA" smtClean="0"/>
              <a:t>‹#›</a:t>
            </a:fld>
            <a:endParaRPr lang="en-CA"/>
          </a:p>
        </p:txBody>
      </p:sp>
    </p:spTree>
    <p:extLst>
      <p:ext uri="{BB962C8B-B14F-4D97-AF65-F5344CB8AC3E}">
        <p14:creationId xmlns:p14="http://schemas.microsoft.com/office/powerpoint/2010/main" val="3724870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3D28E-A136-0C6C-7EAD-30F0D9E7ED92}"/>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fecha 2">
            <a:extLst>
              <a:ext uri="{FF2B5EF4-FFF2-40B4-BE49-F238E27FC236}">
                <a16:creationId xmlns:a16="http://schemas.microsoft.com/office/drawing/2014/main" id="{8C329864-11DF-5679-C7F4-F8D73E373081}"/>
              </a:ext>
            </a:extLst>
          </p:cNvPr>
          <p:cNvSpPr>
            <a:spLocks noGrp="1"/>
          </p:cNvSpPr>
          <p:nvPr>
            <p:ph type="dt" sz="half" idx="10"/>
          </p:nvPr>
        </p:nvSpPr>
        <p:spPr/>
        <p:txBody>
          <a:bodyPr/>
          <a:lstStyle/>
          <a:p>
            <a:fld id="{179FCDFD-B969-4A8A-BE24-233FF1844E37}" type="datetimeFigureOut">
              <a:rPr lang="en-CA" smtClean="0"/>
              <a:t>2024-12-04</a:t>
            </a:fld>
            <a:endParaRPr lang="en-CA"/>
          </a:p>
        </p:txBody>
      </p:sp>
      <p:sp>
        <p:nvSpPr>
          <p:cNvPr id="4" name="Marcador de pie de página 3">
            <a:extLst>
              <a:ext uri="{FF2B5EF4-FFF2-40B4-BE49-F238E27FC236}">
                <a16:creationId xmlns:a16="http://schemas.microsoft.com/office/drawing/2014/main" id="{383768C9-D3EE-E617-9058-1BA8E4E3A451}"/>
              </a:ext>
            </a:extLst>
          </p:cNvPr>
          <p:cNvSpPr>
            <a:spLocks noGrp="1"/>
          </p:cNvSpPr>
          <p:nvPr>
            <p:ph type="ftr" sz="quarter" idx="11"/>
          </p:nvPr>
        </p:nvSpPr>
        <p:spPr/>
        <p:txBody>
          <a:bodyPr/>
          <a:lstStyle/>
          <a:p>
            <a:endParaRPr lang="en-CA"/>
          </a:p>
        </p:txBody>
      </p:sp>
      <p:sp>
        <p:nvSpPr>
          <p:cNvPr id="5" name="Marcador de número de diapositiva 4">
            <a:extLst>
              <a:ext uri="{FF2B5EF4-FFF2-40B4-BE49-F238E27FC236}">
                <a16:creationId xmlns:a16="http://schemas.microsoft.com/office/drawing/2014/main" id="{4B4B6C18-9110-D654-0428-64F14FE1DB66}"/>
              </a:ext>
            </a:extLst>
          </p:cNvPr>
          <p:cNvSpPr>
            <a:spLocks noGrp="1"/>
          </p:cNvSpPr>
          <p:nvPr>
            <p:ph type="sldNum" sz="quarter" idx="12"/>
          </p:nvPr>
        </p:nvSpPr>
        <p:spPr/>
        <p:txBody>
          <a:bodyPr/>
          <a:lstStyle/>
          <a:p>
            <a:fld id="{C63FF2FE-317D-4988-B518-0DDAD7642DD9}" type="slidenum">
              <a:rPr lang="en-CA" smtClean="0"/>
              <a:t>‹#›</a:t>
            </a:fld>
            <a:endParaRPr lang="en-CA"/>
          </a:p>
        </p:txBody>
      </p:sp>
    </p:spTree>
    <p:extLst>
      <p:ext uri="{BB962C8B-B14F-4D97-AF65-F5344CB8AC3E}">
        <p14:creationId xmlns:p14="http://schemas.microsoft.com/office/powerpoint/2010/main" val="1945810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F3A220A-1C85-7DC6-53F0-B69058040C01}"/>
              </a:ext>
            </a:extLst>
          </p:cNvPr>
          <p:cNvSpPr>
            <a:spLocks noGrp="1"/>
          </p:cNvSpPr>
          <p:nvPr>
            <p:ph type="dt" sz="half" idx="10"/>
          </p:nvPr>
        </p:nvSpPr>
        <p:spPr/>
        <p:txBody>
          <a:bodyPr/>
          <a:lstStyle/>
          <a:p>
            <a:fld id="{179FCDFD-B969-4A8A-BE24-233FF1844E37}" type="datetimeFigureOut">
              <a:rPr lang="en-CA" smtClean="0"/>
              <a:t>2024-12-04</a:t>
            </a:fld>
            <a:endParaRPr lang="en-CA"/>
          </a:p>
        </p:txBody>
      </p:sp>
      <p:sp>
        <p:nvSpPr>
          <p:cNvPr id="3" name="Marcador de pie de página 2">
            <a:extLst>
              <a:ext uri="{FF2B5EF4-FFF2-40B4-BE49-F238E27FC236}">
                <a16:creationId xmlns:a16="http://schemas.microsoft.com/office/drawing/2014/main" id="{8BFDE8F2-0D4F-7F3B-ADCF-29F09EEA09E8}"/>
              </a:ext>
            </a:extLst>
          </p:cNvPr>
          <p:cNvSpPr>
            <a:spLocks noGrp="1"/>
          </p:cNvSpPr>
          <p:nvPr>
            <p:ph type="ftr" sz="quarter" idx="11"/>
          </p:nvPr>
        </p:nvSpPr>
        <p:spPr/>
        <p:txBody>
          <a:bodyPr/>
          <a:lstStyle/>
          <a:p>
            <a:endParaRPr lang="en-CA"/>
          </a:p>
        </p:txBody>
      </p:sp>
      <p:sp>
        <p:nvSpPr>
          <p:cNvPr id="4" name="Marcador de número de diapositiva 3">
            <a:extLst>
              <a:ext uri="{FF2B5EF4-FFF2-40B4-BE49-F238E27FC236}">
                <a16:creationId xmlns:a16="http://schemas.microsoft.com/office/drawing/2014/main" id="{1D90B726-2B3D-E6C1-F4D9-7DE321256367}"/>
              </a:ext>
            </a:extLst>
          </p:cNvPr>
          <p:cNvSpPr>
            <a:spLocks noGrp="1"/>
          </p:cNvSpPr>
          <p:nvPr>
            <p:ph type="sldNum" sz="quarter" idx="12"/>
          </p:nvPr>
        </p:nvSpPr>
        <p:spPr/>
        <p:txBody>
          <a:bodyPr/>
          <a:lstStyle/>
          <a:p>
            <a:fld id="{C63FF2FE-317D-4988-B518-0DDAD7642DD9}" type="slidenum">
              <a:rPr lang="en-CA" smtClean="0"/>
              <a:t>‹#›</a:t>
            </a:fld>
            <a:endParaRPr lang="en-CA"/>
          </a:p>
        </p:txBody>
      </p:sp>
    </p:spTree>
    <p:extLst>
      <p:ext uri="{BB962C8B-B14F-4D97-AF65-F5344CB8AC3E}">
        <p14:creationId xmlns:p14="http://schemas.microsoft.com/office/powerpoint/2010/main" val="41170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DCA6A-DA36-C0DC-A4A8-355BDEC6AD45}"/>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n-CA"/>
          </a:p>
        </p:txBody>
      </p:sp>
      <p:sp>
        <p:nvSpPr>
          <p:cNvPr id="3" name="Marcador de contenido 2">
            <a:extLst>
              <a:ext uri="{FF2B5EF4-FFF2-40B4-BE49-F238E27FC236}">
                <a16:creationId xmlns:a16="http://schemas.microsoft.com/office/drawing/2014/main" id="{1BE1FE12-5760-8817-8C8D-F76648690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texto 3">
            <a:extLst>
              <a:ext uri="{FF2B5EF4-FFF2-40B4-BE49-F238E27FC236}">
                <a16:creationId xmlns:a16="http://schemas.microsoft.com/office/drawing/2014/main" id="{50BDF90F-F2A0-2B61-E26F-41C08A8860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8C027BF6-1C05-0140-AD51-C1B9BC5DD063}"/>
              </a:ext>
            </a:extLst>
          </p:cNvPr>
          <p:cNvSpPr>
            <a:spLocks noGrp="1"/>
          </p:cNvSpPr>
          <p:nvPr>
            <p:ph type="dt" sz="half" idx="10"/>
          </p:nvPr>
        </p:nvSpPr>
        <p:spPr/>
        <p:txBody>
          <a:bodyPr/>
          <a:lstStyle/>
          <a:p>
            <a:fld id="{179FCDFD-B969-4A8A-BE24-233FF1844E37}" type="datetimeFigureOut">
              <a:rPr lang="en-CA" smtClean="0"/>
              <a:t>2024-12-04</a:t>
            </a:fld>
            <a:endParaRPr lang="en-CA"/>
          </a:p>
        </p:txBody>
      </p:sp>
      <p:sp>
        <p:nvSpPr>
          <p:cNvPr id="6" name="Marcador de pie de página 5">
            <a:extLst>
              <a:ext uri="{FF2B5EF4-FFF2-40B4-BE49-F238E27FC236}">
                <a16:creationId xmlns:a16="http://schemas.microsoft.com/office/drawing/2014/main" id="{89006A46-29D4-6FA8-307D-8C22C991849E}"/>
              </a:ext>
            </a:extLst>
          </p:cNvPr>
          <p:cNvSpPr>
            <a:spLocks noGrp="1"/>
          </p:cNvSpPr>
          <p:nvPr>
            <p:ph type="ftr" sz="quarter" idx="11"/>
          </p:nvPr>
        </p:nvSpPr>
        <p:spPr/>
        <p:txBody>
          <a:bodyPr/>
          <a:lstStyle/>
          <a:p>
            <a:endParaRPr lang="en-CA"/>
          </a:p>
        </p:txBody>
      </p:sp>
      <p:sp>
        <p:nvSpPr>
          <p:cNvPr id="7" name="Marcador de número de diapositiva 6">
            <a:extLst>
              <a:ext uri="{FF2B5EF4-FFF2-40B4-BE49-F238E27FC236}">
                <a16:creationId xmlns:a16="http://schemas.microsoft.com/office/drawing/2014/main" id="{19F1A822-28F9-F822-D88C-76052F896AE5}"/>
              </a:ext>
            </a:extLst>
          </p:cNvPr>
          <p:cNvSpPr>
            <a:spLocks noGrp="1"/>
          </p:cNvSpPr>
          <p:nvPr>
            <p:ph type="sldNum" sz="quarter" idx="12"/>
          </p:nvPr>
        </p:nvSpPr>
        <p:spPr/>
        <p:txBody>
          <a:bodyPr/>
          <a:lstStyle/>
          <a:p>
            <a:fld id="{C63FF2FE-317D-4988-B518-0DDAD7642DD9}" type="slidenum">
              <a:rPr lang="en-CA" smtClean="0"/>
              <a:t>‹#›</a:t>
            </a:fld>
            <a:endParaRPr lang="en-CA"/>
          </a:p>
        </p:txBody>
      </p:sp>
    </p:spTree>
    <p:extLst>
      <p:ext uri="{BB962C8B-B14F-4D97-AF65-F5344CB8AC3E}">
        <p14:creationId xmlns:p14="http://schemas.microsoft.com/office/powerpoint/2010/main" val="87199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F1B50-FF8F-4330-C3D7-502D1882F284}"/>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n-CA"/>
          </a:p>
        </p:txBody>
      </p:sp>
      <p:sp>
        <p:nvSpPr>
          <p:cNvPr id="3" name="Marcador de posición de imagen 2">
            <a:extLst>
              <a:ext uri="{FF2B5EF4-FFF2-40B4-BE49-F238E27FC236}">
                <a16:creationId xmlns:a16="http://schemas.microsoft.com/office/drawing/2014/main" id="{71D1BDEA-62FF-17ED-86E3-5CE5F3A33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Marcador de texto 3">
            <a:extLst>
              <a:ext uri="{FF2B5EF4-FFF2-40B4-BE49-F238E27FC236}">
                <a16:creationId xmlns:a16="http://schemas.microsoft.com/office/drawing/2014/main" id="{06167C2F-5F5C-52E4-37D7-06234C5B9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4C342BDF-46C9-175A-ADE2-63F7EDD2C027}"/>
              </a:ext>
            </a:extLst>
          </p:cNvPr>
          <p:cNvSpPr>
            <a:spLocks noGrp="1"/>
          </p:cNvSpPr>
          <p:nvPr>
            <p:ph type="dt" sz="half" idx="10"/>
          </p:nvPr>
        </p:nvSpPr>
        <p:spPr/>
        <p:txBody>
          <a:bodyPr/>
          <a:lstStyle/>
          <a:p>
            <a:fld id="{179FCDFD-B969-4A8A-BE24-233FF1844E37}" type="datetimeFigureOut">
              <a:rPr lang="en-CA" smtClean="0"/>
              <a:t>2024-12-04</a:t>
            </a:fld>
            <a:endParaRPr lang="en-CA"/>
          </a:p>
        </p:txBody>
      </p:sp>
      <p:sp>
        <p:nvSpPr>
          <p:cNvPr id="6" name="Marcador de pie de página 5">
            <a:extLst>
              <a:ext uri="{FF2B5EF4-FFF2-40B4-BE49-F238E27FC236}">
                <a16:creationId xmlns:a16="http://schemas.microsoft.com/office/drawing/2014/main" id="{1B622A15-089B-5C79-4DFC-CA49D36D00AE}"/>
              </a:ext>
            </a:extLst>
          </p:cNvPr>
          <p:cNvSpPr>
            <a:spLocks noGrp="1"/>
          </p:cNvSpPr>
          <p:nvPr>
            <p:ph type="ftr" sz="quarter" idx="11"/>
          </p:nvPr>
        </p:nvSpPr>
        <p:spPr/>
        <p:txBody>
          <a:bodyPr/>
          <a:lstStyle/>
          <a:p>
            <a:endParaRPr lang="en-CA"/>
          </a:p>
        </p:txBody>
      </p:sp>
      <p:sp>
        <p:nvSpPr>
          <p:cNvPr id="7" name="Marcador de número de diapositiva 6">
            <a:extLst>
              <a:ext uri="{FF2B5EF4-FFF2-40B4-BE49-F238E27FC236}">
                <a16:creationId xmlns:a16="http://schemas.microsoft.com/office/drawing/2014/main" id="{C39C7A27-0A80-3C8F-D600-70F4CB9EAD90}"/>
              </a:ext>
            </a:extLst>
          </p:cNvPr>
          <p:cNvSpPr>
            <a:spLocks noGrp="1"/>
          </p:cNvSpPr>
          <p:nvPr>
            <p:ph type="sldNum" sz="quarter" idx="12"/>
          </p:nvPr>
        </p:nvSpPr>
        <p:spPr/>
        <p:txBody>
          <a:bodyPr/>
          <a:lstStyle/>
          <a:p>
            <a:fld id="{C63FF2FE-317D-4988-B518-0DDAD7642DD9}" type="slidenum">
              <a:rPr lang="en-CA" smtClean="0"/>
              <a:t>‹#›</a:t>
            </a:fld>
            <a:endParaRPr lang="en-CA"/>
          </a:p>
        </p:txBody>
      </p:sp>
    </p:spTree>
    <p:extLst>
      <p:ext uri="{BB962C8B-B14F-4D97-AF65-F5344CB8AC3E}">
        <p14:creationId xmlns:p14="http://schemas.microsoft.com/office/powerpoint/2010/main" val="2396209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7DADB3F-5D17-EE28-BBD7-F0A4EB2672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n-CA"/>
          </a:p>
        </p:txBody>
      </p:sp>
      <p:sp>
        <p:nvSpPr>
          <p:cNvPr id="3" name="Marcador de texto 2">
            <a:extLst>
              <a:ext uri="{FF2B5EF4-FFF2-40B4-BE49-F238E27FC236}">
                <a16:creationId xmlns:a16="http://schemas.microsoft.com/office/drawing/2014/main" id="{F9C65D42-310E-1E1C-FA55-2FA8E8DA78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A3BAA270-745E-730A-3DD1-5282BFB4B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9FCDFD-B969-4A8A-BE24-233FF1844E37}" type="datetimeFigureOut">
              <a:rPr lang="en-CA" smtClean="0"/>
              <a:t>2024-12-04</a:t>
            </a:fld>
            <a:endParaRPr lang="en-CA"/>
          </a:p>
        </p:txBody>
      </p:sp>
      <p:sp>
        <p:nvSpPr>
          <p:cNvPr id="5" name="Marcador de pie de página 4">
            <a:extLst>
              <a:ext uri="{FF2B5EF4-FFF2-40B4-BE49-F238E27FC236}">
                <a16:creationId xmlns:a16="http://schemas.microsoft.com/office/drawing/2014/main" id="{F9FF89D7-F3D6-94EC-436C-0E5672A2A2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Marcador de número de diapositiva 5">
            <a:extLst>
              <a:ext uri="{FF2B5EF4-FFF2-40B4-BE49-F238E27FC236}">
                <a16:creationId xmlns:a16="http://schemas.microsoft.com/office/drawing/2014/main" id="{00AEB08D-85D2-43C3-94C8-30AB7652D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3FF2FE-317D-4988-B518-0DDAD7642DD9}" type="slidenum">
              <a:rPr lang="en-CA" smtClean="0"/>
              <a:t>‹#›</a:t>
            </a:fld>
            <a:endParaRPr lang="en-CA"/>
          </a:p>
        </p:txBody>
      </p:sp>
    </p:spTree>
    <p:extLst>
      <p:ext uri="{BB962C8B-B14F-4D97-AF65-F5344CB8AC3E}">
        <p14:creationId xmlns:p14="http://schemas.microsoft.com/office/powerpoint/2010/main" val="1143863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creativecommons.org/licenses/by-nc-sa/3.0/" TargetMode="External"/><Relationship Id="rId4" Type="http://schemas.openxmlformats.org/officeDocument/2006/relationships/hyperlink" Target="https://allwallpaperzfree.blogspot.com/2011/07/sport-cars-hq-wallpaper-pack.html"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erowenluzyoscuridad.blogspot.com/2015/03/la-importancia-de-la-visualizacion.html" TargetMode="External"/><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pixnio.com/de/fahrzeuge/autos/auto-fahrzeug-pickup-lkw-auto-transport-automobil" TargetMode="Externa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datasets/lainguyn123/australia-car-market-data"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internationaljournalofresearch.com/2020/06/10/textbooks-a-barrier-for-learning/"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5297762" y="640080"/>
            <a:ext cx="6251110"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i="0" dirty="0">
                <a:effectLst/>
                <a:latin typeface="+mj-lt"/>
                <a:ea typeface="+mj-ea"/>
                <a:cs typeface="+mj-cs"/>
              </a:rPr>
              <a:t>Analyzing and Predicting Car Prices in the Australian Market</a:t>
            </a:r>
          </a:p>
          <a:p>
            <a:pPr>
              <a:lnSpc>
                <a:spcPct val="90000"/>
              </a:lnSpc>
              <a:spcBef>
                <a:spcPct val="0"/>
              </a:spcBef>
              <a:spcAft>
                <a:spcPts val="600"/>
              </a:spcAft>
            </a:pPr>
            <a:endParaRPr lang="en-US" sz="5400" dirty="0">
              <a:latin typeface="+mj-lt"/>
              <a:ea typeface="+mj-ea"/>
              <a:cs typeface="+mj-cs"/>
            </a:endParaRPr>
          </a:p>
        </p:txBody>
      </p:sp>
      <p:sp>
        <p:nvSpPr>
          <p:cNvPr id="4" name="TextBox 4"/>
          <p:cNvSpPr txBox="1"/>
          <p:nvPr/>
        </p:nvSpPr>
        <p:spPr>
          <a:xfrm>
            <a:off x="5297760" y="4636008"/>
            <a:ext cx="6251111" cy="1572768"/>
          </a:xfrm>
          <a:prstGeom prst="rect">
            <a:avLst/>
          </a:prstGeom>
        </p:spPr>
        <p:txBody>
          <a:bodyPr vert="horz" lIns="91440" tIns="45720" rIns="91440" bIns="45720" rtlCol="0">
            <a:normAutofit/>
          </a:bodyPr>
          <a:lstStyle/>
          <a:p>
            <a:pPr>
              <a:lnSpc>
                <a:spcPct val="90000"/>
              </a:lnSpc>
              <a:spcBef>
                <a:spcPts val="1000"/>
              </a:spcBef>
            </a:pPr>
            <a:r>
              <a:rPr lang="en-US" sz="2400" spc="243" dirty="0"/>
              <a:t>CSIS 3360</a:t>
            </a:r>
          </a:p>
          <a:p>
            <a:pPr>
              <a:lnSpc>
                <a:spcPct val="90000"/>
              </a:lnSpc>
              <a:spcBef>
                <a:spcPts val="1000"/>
              </a:spcBef>
            </a:pPr>
            <a:r>
              <a:rPr lang="en-US" sz="2400" spc="243" dirty="0"/>
              <a:t>Carlos Sibaja</a:t>
            </a:r>
          </a:p>
          <a:p>
            <a:pPr>
              <a:lnSpc>
                <a:spcPct val="90000"/>
              </a:lnSpc>
              <a:spcBef>
                <a:spcPts val="1000"/>
              </a:spcBef>
            </a:pPr>
            <a:r>
              <a:rPr lang="en-US" sz="2400" spc="243" dirty="0"/>
              <a:t>John </a:t>
            </a:r>
            <a:r>
              <a:rPr lang="en-US" sz="2400" spc="243" dirty="0" err="1"/>
              <a:t>Zapana</a:t>
            </a:r>
            <a:r>
              <a:rPr lang="en-US" sz="2400" spc="243" dirty="0"/>
              <a:t> </a:t>
            </a:r>
          </a:p>
        </p:txBody>
      </p:sp>
      <p:pic>
        <p:nvPicPr>
          <p:cNvPr id="6" name="Imagen 5">
            <a:extLst>
              <a:ext uri="{FF2B5EF4-FFF2-40B4-BE49-F238E27FC236}">
                <a16:creationId xmlns:a16="http://schemas.microsoft.com/office/drawing/2014/main" id="{DA230455-180A-E3E6-3AFA-BCB9BA7C51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945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4D12E062-B825-F598-068B-99BAD133C714}"/>
              </a:ext>
            </a:extLst>
          </p:cNvPr>
          <p:cNvSpPr txBox="1"/>
          <p:nvPr/>
        </p:nvSpPr>
        <p:spPr>
          <a:xfrm>
            <a:off x="9549930" y="6657945"/>
            <a:ext cx="2642070"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4" tooltip="https://allwallpaperzfree.blogspot.com/2011/07/sport-cars-hq-wallpaper-pack.html">
                  <a:extLst>
                    <a:ext uri="{A12FA001-AC4F-418D-AE19-62706E023703}">
                      <ahyp:hlinkClr xmlns:ahyp="http://schemas.microsoft.com/office/drawing/2018/hyperlinkcolor" val="tx"/>
                    </a:ext>
                  </a:extLst>
                </a:hlinkClick>
              </a:rPr>
              <a:t>Esta foto</a:t>
            </a:r>
            <a:r>
              <a:rPr lang="en-CA" sz="700">
                <a:solidFill>
                  <a:srgbClr val="FFFFFF"/>
                </a:solidFill>
              </a:rPr>
              <a:t> de Autor desconocido está bajo licencia </a:t>
            </a:r>
            <a:r>
              <a:rPr lang="en-CA"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08961-18ED-7CFE-1A43-93E93A83B986}"/>
              </a:ext>
            </a:extLst>
          </p:cNvPr>
          <p:cNvSpPr>
            <a:spLocks noGrp="1"/>
          </p:cNvSpPr>
          <p:nvPr>
            <p:ph type="title"/>
          </p:nvPr>
        </p:nvSpPr>
        <p:spPr>
          <a:xfrm>
            <a:off x="838200" y="365125"/>
            <a:ext cx="10515600" cy="1325563"/>
          </a:xfrm>
        </p:spPr>
        <p:txBody>
          <a:bodyPr>
            <a:normAutofit/>
          </a:bodyPr>
          <a:lstStyle/>
          <a:p>
            <a:r>
              <a:rPr lang="en-CA" sz="5400" b="1" i="0" dirty="0">
                <a:effectLst/>
                <a:latin typeface="system-ui"/>
              </a:rPr>
              <a:t>Exploratory Data Analysis (EDA)</a:t>
            </a:r>
            <a:endParaRPr lang="en-CA"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1DD2FF-2CAB-5E0A-8F96-0933B1518C0E}"/>
              </a:ext>
            </a:extLst>
          </p:cNvPr>
          <p:cNvSpPr>
            <a:spLocks noGrp="1"/>
          </p:cNvSpPr>
          <p:nvPr>
            <p:ph idx="1"/>
          </p:nvPr>
        </p:nvSpPr>
        <p:spPr>
          <a:xfrm>
            <a:off x="838200" y="1929384"/>
            <a:ext cx="10515600" cy="4251960"/>
          </a:xfrm>
        </p:spPr>
        <p:txBody>
          <a:bodyPr>
            <a:normAutofit/>
          </a:bodyPr>
          <a:lstStyle/>
          <a:p>
            <a:pPr marL="0" indent="0">
              <a:buNone/>
            </a:pPr>
            <a:r>
              <a:rPr lang="en-US" sz="2200" b="0" i="0" dirty="0">
                <a:effectLst/>
                <a:latin typeface="system-ui"/>
              </a:rPr>
              <a:t>Conduct a thorough analysis to uncover patterns and relationships in the data:</a:t>
            </a:r>
          </a:p>
          <a:p>
            <a:pPr marL="0" indent="0">
              <a:buNone/>
            </a:pPr>
            <a:endParaRPr lang="en-CA" sz="2200" b="1" i="0" dirty="0">
              <a:effectLst/>
              <a:latin typeface="system-ui"/>
            </a:endParaRPr>
          </a:p>
          <a:p>
            <a:pPr marL="0" indent="0">
              <a:buNone/>
            </a:pPr>
            <a:r>
              <a:rPr lang="en-CA" sz="2400" b="1" i="0" dirty="0">
                <a:effectLst/>
                <a:latin typeface="system-ui"/>
              </a:rPr>
              <a:t>Data Cleaning:</a:t>
            </a:r>
          </a:p>
          <a:p>
            <a:r>
              <a:rPr lang="en-US" sz="2200" b="0" i="0" dirty="0">
                <a:effectLst/>
                <a:latin typeface="system-ui"/>
              </a:rPr>
              <a:t>Check for spaces from all object (string) columns.</a:t>
            </a:r>
          </a:p>
          <a:p>
            <a:r>
              <a:rPr lang="en-US" sz="2200" b="0" i="0" dirty="0">
                <a:effectLst/>
                <a:latin typeface="system-ui"/>
              </a:rPr>
              <a:t>Check for duplicate records.</a:t>
            </a:r>
          </a:p>
          <a:p>
            <a:r>
              <a:rPr lang="en-CA" sz="2200" b="0" i="0" dirty="0">
                <a:effectLst/>
                <a:latin typeface="system-ui"/>
              </a:rPr>
              <a:t>Drop irrelevant columns (ID, Name, Model, Variant, Series, Color)</a:t>
            </a:r>
          </a:p>
          <a:p>
            <a:r>
              <a:rPr lang="en-US" sz="2200" b="0" i="0" dirty="0">
                <a:effectLst/>
                <a:latin typeface="system-ui"/>
              </a:rPr>
              <a:t>Rename columns for better clarity.</a:t>
            </a:r>
          </a:p>
          <a:p>
            <a:r>
              <a:rPr lang="en-US" sz="2200" b="0" i="0" dirty="0">
                <a:effectLst/>
                <a:latin typeface="system-ui"/>
              </a:rPr>
              <a:t>Standardize</a:t>
            </a:r>
            <a:r>
              <a:rPr lang="en-US" sz="2200" dirty="0">
                <a:latin typeface="system-ui"/>
              </a:rPr>
              <a:t> columns: Brand, Type, Gearbox, Fuel, Car Condition</a:t>
            </a:r>
            <a:endParaRPr lang="en-US" sz="2200" b="0" i="0" dirty="0">
              <a:effectLst/>
              <a:latin typeface="system-ui"/>
            </a:endParaRPr>
          </a:p>
          <a:p>
            <a:endParaRPr lang="en-US" sz="2200" b="0" i="0" dirty="0">
              <a:effectLst/>
              <a:latin typeface="system-ui"/>
            </a:endParaRPr>
          </a:p>
          <a:p>
            <a:endParaRPr lang="en-US" sz="2200" b="0" i="0" dirty="0">
              <a:effectLst/>
              <a:latin typeface="system-ui"/>
            </a:endParaRPr>
          </a:p>
          <a:p>
            <a:endParaRPr lang="en-US" sz="2200" dirty="0">
              <a:latin typeface="system-ui"/>
            </a:endParaRPr>
          </a:p>
          <a:p>
            <a:pPr marL="0" indent="0">
              <a:buNone/>
            </a:pPr>
            <a:endParaRPr lang="en-CA" sz="2200" dirty="0"/>
          </a:p>
        </p:txBody>
      </p:sp>
      <p:pic>
        <p:nvPicPr>
          <p:cNvPr id="4" name="Imagen 9">
            <a:extLst>
              <a:ext uri="{FF2B5EF4-FFF2-40B4-BE49-F238E27FC236}">
                <a16:creationId xmlns:a16="http://schemas.microsoft.com/office/drawing/2014/main" id="{1F0A1D22-4C56-29AF-592D-8036F19988B2}"/>
              </a:ext>
            </a:extLst>
          </p:cNvPr>
          <p:cNvPicPr>
            <a:picLocks noChangeAspect="1"/>
          </p:cNvPicPr>
          <p:nvPr/>
        </p:nvPicPr>
        <p:blipFill>
          <a:blip r:embed="rId2"/>
          <a:stretch>
            <a:fillRect/>
          </a:stretch>
        </p:blipFill>
        <p:spPr>
          <a:xfrm>
            <a:off x="8111373" y="5490883"/>
            <a:ext cx="3479736" cy="1028789"/>
          </a:xfrm>
          <a:prstGeom prst="rect">
            <a:avLst/>
          </a:prstGeom>
        </p:spPr>
      </p:pic>
    </p:spTree>
    <p:extLst>
      <p:ext uri="{BB962C8B-B14F-4D97-AF65-F5344CB8AC3E}">
        <p14:creationId xmlns:p14="http://schemas.microsoft.com/office/powerpoint/2010/main" val="3299690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79601D-FDEB-97A3-A88D-7B56EC3A6B11}"/>
              </a:ext>
            </a:extLst>
          </p:cNvPr>
          <p:cNvPicPr>
            <a:picLocks noChangeAspect="1"/>
          </p:cNvPicPr>
          <p:nvPr/>
        </p:nvPicPr>
        <p:blipFill>
          <a:blip r:embed="rId2"/>
          <a:stretch>
            <a:fillRect/>
          </a:stretch>
        </p:blipFill>
        <p:spPr>
          <a:xfrm>
            <a:off x="0" y="999483"/>
            <a:ext cx="12067901" cy="1300503"/>
          </a:xfrm>
          <a:prstGeom prst="rect">
            <a:avLst/>
          </a:prstGeom>
        </p:spPr>
      </p:pic>
      <p:pic>
        <p:nvPicPr>
          <p:cNvPr id="5" name="Imagen 4">
            <a:extLst>
              <a:ext uri="{FF2B5EF4-FFF2-40B4-BE49-F238E27FC236}">
                <a16:creationId xmlns:a16="http://schemas.microsoft.com/office/drawing/2014/main" id="{FB1BF1A2-222F-DB02-B0D8-1A1DFB68884D}"/>
              </a:ext>
            </a:extLst>
          </p:cNvPr>
          <p:cNvPicPr>
            <a:picLocks noChangeAspect="1"/>
          </p:cNvPicPr>
          <p:nvPr/>
        </p:nvPicPr>
        <p:blipFill>
          <a:blip r:embed="rId3"/>
          <a:stretch>
            <a:fillRect/>
          </a:stretch>
        </p:blipFill>
        <p:spPr>
          <a:xfrm>
            <a:off x="0" y="2489200"/>
            <a:ext cx="12192000" cy="2387600"/>
          </a:xfrm>
          <a:prstGeom prst="rect">
            <a:avLst/>
          </a:prstGeom>
        </p:spPr>
      </p:pic>
      <p:pic>
        <p:nvPicPr>
          <p:cNvPr id="7" name="Imagen 6">
            <a:extLst>
              <a:ext uri="{FF2B5EF4-FFF2-40B4-BE49-F238E27FC236}">
                <a16:creationId xmlns:a16="http://schemas.microsoft.com/office/drawing/2014/main" id="{71047EE7-3704-DA04-FA17-E2B949F10760}"/>
              </a:ext>
            </a:extLst>
          </p:cNvPr>
          <p:cNvPicPr>
            <a:picLocks noChangeAspect="1"/>
          </p:cNvPicPr>
          <p:nvPr/>
        </p:nvPicPr>
        <p:blipFill>
          <a:blip r:embed="rId4"/>
          <a:stretch>
            <a:fillRect/>
          </a:stretch>
        </p:blipFill>
        <p:spPr>
          <a:xfrm>
            <a:off x="0" y="5066014"/>
            <a:ext cx="11790421" cy="953786"/>
          </a:xfrm>
          <a:prstGeom prst="rect">
            <a:avLst/>
          </a:prstGeom>
        </p:spPr>
      </p:pic>
      <p:sp>
        <p:nvSpPr>
          <p:cNvPr id="8" name="CuadroTexto 7">
            <a:extLst>
              <a:ext uri="{FF2B5EF4-FFF2-40B4-BE49-F238E27FC236}">
                <a16:creationId xmlns:a16="http://schemas.microsoft.com/office/drawing/2014/main" id="{6CE45460-5462-8E47-D139-4AEEF7D09CE5}"/>
              </a:ext>
            </a:extLst>
          </p:cNvPr>
          <p:cNvSpPr txBox="1"/>
          <p:nvPr/>
        </p:nvSpPr>
        <p:spPr>
          <a:xfrm>
            <a:off x="5549900" y="314980"/>
            <a:ext cx="6642100" cy="523220"/>
          </a:xfrm>
          <a:prstGeom prst="rect">
            <a:avLst/>
          </a:prstGeom>
          <a:noFill/>
        </p:spPr>
        <p:txBody>
          <a:bodyPr wrap="square" rtlCol="0">
            <a:spAutoFit/>
          </a:bodyPr>
          <a:lstStyle/>
          <a:p>
            <a:r>
              <a:rPr lang="en-CA" sz="2800" dirty="0"/>
              <a:t>Example of the Data Cleaning Performed</a:t>
            </a:r>
          </a:p>
        </p:txBody>
      </p:sp>
    </p:spTree>
    <p:extLst>
      <p:ext uri="{BB962C8B-B14F-4D97-AF65-F5344CB8AC3E}">
        <p14:creationId xmlns:p14="http://schemas.microsoft.com/office/powerpoint/2010/main" val="4165088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AEA61C4-E723-5385-D9BA-8F319A5AE052}"/>
              </a:ext>
            </a:extLst>
          </p:cNvPr>
          <p:cNvPicPr>
            <a:picLocks noChangeAspect="1"/>
          </p:cNvPicPr>
          <p:nvPr/>
        </p:nvPicPr>
        <p:blipFill>
          <a:blip r:embed="rId2"/>
          <a:stretch>
            <a:fillRect/>
          </a:stretch>
        </p:blipFill>
        <p:spPr>
          <a:xfrm>
            <a:off x="178003" y="722355"/>
            <a:ext cx="4770279" cy="5809449"/>
          </a:xfrm>
          <a:prstGeom prst="rect">
            <a:avLst/>
          </a:prstGeom>
        </p:spPr>
      </p:pic>
      <p:pic>
        <p:nvPicPr>
          <p:cNvPr id="5" name="Imagen 4">
            <a:extLst>
              <a:ext uri="{FF2B5EF4-FFF2-40B4-BE49-F238E27FC236}">
                <a16:creationId xmlns:a16="http://schemas.microsoft.com/office/drawing/2014/main" id="{E70A49F2-0C4B-FE4B-88D4-4CCC8C816425}"/>
              </a:ext>
            </a:extLst>
          </p:cNvPr>
          <p:cNvPicPr>
            <a:picLocks noChangeAspect="1"/>
          </p:cNvPicPr>
          <p:nvPr/>
        </p:nvPicPr>
        <p:blipFill>
          <a:blip r:embed="rId3"/>
          <a:stretch>
            <a:fillRect/>
          </a:stretch>
        </p:blipFill>
        <p:spPr>
          <a:xfrm>
            <a:off x="2791143" y="1465971"/>
            <a:ext cx="3859198" cy="3582782"/>
          </a:xfrm>
          <a:prstGeom prst="rect">
            <a:avLst/>
          </a:prstGeom>
        </p:spPr>
      </p:pic>
      <p:pic>
        <p:nvPicPr>
          <p:cNvPr id="7" name="Imagen 6">
            <a:extLst>
              <a:ext uri="{FF2B5EF4-FFF2-40B4-BE49-F238E27FC236}">
                <a16:creationId xmlns:a16="http://schemas.microsoft.com/office/drawing/2014/main" id="{D9191337-CD50-2417-927D-3C228C3C7170}"/>
              </a:ext>
            </a:extLst>
          </p:cNvPr>
          <p:cNvPicPr>
            <a:picLocks noChangeAspect="1"/>
          </p:cNvPicPr>
          <p:nvPr/>
        </p:nvPicPr>
        <p:blipFill>
          <a:blip r:embed="rId4"/>
          <a:stretch>
            <a:fillRect/>
          </a:stretch>
        </p:blipFill>
        <p:spPr>
          <a:xfrm>
            <a:off x="0" y="5207686"/>
            <a:ext cx="8334983" cy="1144392"/>
          </a:xfrm>
          <a:prstGeom prst="rect">
            <a:avLst/>
          </a:prstGeom>
        </p:spPr>
      </p:pic>
      <p:pic>
        <p:nvPicPr>
          <p:cNvPr id="9" name="Imagen 8">
            <a:extLst>
              <a:ext uri="{FF2B5EF4-FFF2-40B4-BE49-F238E27FC236}">
                <a16:creationId xmlns:a16="http://schemas.microsoft.com/office/drawing/2014/main" id="{ADE68943-21C5-20CD-3429-362B072A4750}"/>
              </a:ext>
            </a:extLst>
          </p:cNvPr>
          <p:cNvPicPr>
            <a:picLocks noChangeAspect="1"/>
          </p:cNvPicPr>
          <p:nvPr/>
        </p:nvPicPr>
        <p:blipFill>
          <a:blip r:embed="rId5"/>
          <a:stretch>
            <a:fillRect/>
          </a:stretch>
        </p:blipFill>
        <p:spPr>
          <a:xfrm>
            <a:off x="6776027" y="1796543"/>
            <a:ext cx="5717191" cy="2921638"/>
          </a:xfrm>
          <a:prstGeom prst="rect">
            <a:avLst/>
          </a:prstGeom>
        </p:spPr>
      </p:pic>
      <p:sp>
        <p:nvSpPr>
          <p:cNvPr id="2" name="TextBox 1">
            <a:extLst>
              <a:ext uri="{FF2B5EF4-FFF2-40B4-BE49-F238E27FC236}">
                <a16:creationId xmlns:a16="http://schemas.microsoft.com/office/drawing/2014/main" id="{847FFB5B-ABD2-6DF3-B82B-0990BD866DEE}"/>
              </a:ext>
            </a:extLst>
          </p:cNvPr>
          <p:cNvSpPr txBox="1"/>
          <p:nvPr/>
        </p:nvSpPr>
        <p:spPr>
          <a:xfrm>
            <a:off x="278674" y="174171"/>
            <a:ext cx="5817326" cy="369332"/>
          </a:xfrm>
          <a:prstGeom prst="rect">
            <a:avLst/>
          </a:prstGeom>
          <a:noFill/>
        </p:spPr>
        <p:txBody>
          <a:bodyPr wrap="square" rtlCol="0">
            <a:spAutoFit/>
          </a:bodyPr>
          <a:lstStyle/>
          <a:p>
            <a:r>
              <a:rPr lang="en-CA" i="1" dirty="0">
                <a:solidFill>
                  <a:srgbClr val="3D7B7B"/>
                </a:solidFill>
                <a:latin typeface="LMMono10-Italic-Identity-H"/>
              </a:rPr>
              <a:t>Example of S</a:t>
            </a:r>
            <a:r>
              <a:rPr lang="en-CA" sz="1800" b="0" i="1" u="none" strike="noStrike" baseline="0" dirty="0">
                <a:solidFill>
                  <a:srgbClr val="3D7B7B"/>
                </a:solidFill>
                <a:latin typeface="LMMono10-Italic-Identity-H"/>
              </a:rPr>
              <a:t>tandardizing for the 'Type' column</a:t>
            </a:r>
            <a:endParaRPr lang="en-CA" dirty="0"/>
          </a:p>
        </p:txBody>
      </p:sp>
    </p:spTree>
    <p:extLst>
      <p:ext uri="{BB962C8B-B14F-4D97-AF65-F5344CB8AC3E}">
        <p14:creationId xmlns:p14="http://schemas.microsoft.com/office/powerpoint/2010/main" val="2069362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FA8119-F685-482B-0453-9E968EDC67B3}"/>
              </a:ext>
            </a:extLst>
          </p:cNvPr>
          <p:cNvSpPr>
            <a:spLocks noGrp="1"/>
          </p:cNvSpPr>
          <p:nvPr>
            <p:ph idx="1"/>
          </p:nvPr>
        </p:nvSpPr>
        <p:spPr>
          <a:xfrm>
            <a:off x="4654296" y="548640"/>
            <a:ext cx="6894576" cy="1463040"/>
          </a:xfrm>
        </p:spPr>
        <p:txBody>
          <a:bodyPr anchor="ctr">
            <a:normAutofit/>
          </a:bodyPr>
          <a:lstStyle/>
          <a:p>
            <a:pPr marL="0" indent="0">
              <a:buNone/>
            </a:pPr>
            <a:r>
              <a:rPr lang="en-CA" sz="2400" b="1" i="0" dirty="0">
                <a:effectLst/>
                <a:latin typeface="system-ui"/>
              </a:rPr>
              <a:t>Feature Transformation:</a:t>
            </a:r>
          </a:p>
          <a:p>
            <a:r>
              <a:rPr lang="en-US" sz="2200" b="0" i="0" dirty="0">
                <a:effectLst/>
                <a:latin typeface="system-ui"/>
              </a:rPr>
              <a:t>Scale numerical features (e.g., Price, Mileage, Engine Capacity, Seating Capacity) using </a:t>
            </a:r>
            <a:r>
              <a:rPr lang="en-US" sz="2200" b="0" i="0" dirty="0" err="1">
                <a:effectLst/>
                <a:latin typeface="system-ui"/>
              </a:rPr>
              <a:t>StandardScaler</a:t>
            </a:r>
            <a:endParaRPr lang="en-CA" sz="2200" b="1" i="0" dirty="0">
              <a:effectLst/>
              <a:latin typeface="system-ui"/>
            </a:endParaRPr>
          </a:p>
          <a:p>
            <a:endParaRPr lang="en-CA" sz="2200" dirty="0"/>
          </a:p>
        </p:txBody>
      </p:sp>
      <p:pic>
        <p:nvPicPr>
          <p:cNvPr id="5" name="Picture 4">
            <a:extLst>
              <a:ext uri="{FF2B5EF4-FFF2-40B4-BE49-F238E27FC236}">
                <a16:creationId xmlns:a16="http://schemas.microsoft.com/office/drawing/2014/main" id="{F89535F3-9931-962B-B50D-E5B7D0B7DF26}"/>
              </a:ext>
            </a:extLst>
          </p:cNvPr>
          <p:cNvPicPr>
            <a:picLocks noChangeAspect="1"/>
          </p:cNvPicPr>
          <p:nvPr/>
        </p:nvPicPr>
        <p:blipFill>
          <a:blip r:embed="rId2"/>
          <a:stretch>
            <a:fillRect/>
          </a:stretch>
        </p:blipFill>
        <p:spPr>
          <a:xfrm>
            <a:off x="637032" y="2847703"/>
            <a:ext cx="10917936" cy="2795453"/>
          </a:xfrm>
          <a:prstGeom prst="rect">
            <a:avLst/>
          </a:prstGeom>
        </p:spPr>
      </p:pic>
    </p:spTree>
    <p:extLst>
      <p:ext uri="{BB962C8B-B14F-4D97-AF65-F5344CB8AC3E}">
        <p14:creationId xmlns:p14="http://schemas.microsoft.com/office/powerpoint/2010/main" val="4088427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99AE7-4F30-4BAA-4356-E40EB49669BA}"/>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50A64297-C43E-81B1-C117-41F84E269B5C}"/>
              </a:ext>
            </a:extLst>
          </p:cNvPr>
          <p:cNvSpPr/>
          <p:nvPr/>
        </p:nvSpPr>
        <p:spPr>
          <a:xfrm>
            <a:off x="3536951" y="535177"/>
            <a:ext cx="8496297" cy="490485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pPr algn="l"/>
            <a:endParaRPr lang="en-US" sz="1050" b="0" i="0" dirty="0">
              <a:effectLst/>
              <a:latin typeface="system-ui"/>
            </a:endParaRPr>
          </a:p>
          <a:p>
            <a:pPr algn="l"/>
            <a:r>
              <a:rPr lang="en-US" sz="2400" b="0" i="0" dirty="0">
                <a:effectLst/>
                <a:latin typeface="system-ui"/>
              </a:rPr>
              <a:t>Boxplots to identify outliers in Price, Mileage and Engine Capacity.</a:t>
            </a:r>
          </a:p>
          <a:p>
            <a:pPr algn="l"/>
            <a:endParaRPr lang="en-US" sz="2400" b="0" i="0" dirty="0">
              <a:effectLst/>
              <a:latin typeface="system-ui"/>
            </a:endParaRPr>
          </a:p>
          <a:p>
            <a:pPr algn="l"/>
            <a:r>
              <a:rPr lang="en-US" sz="2400" b="0" i="0" dirty="0">
                <a:effectLst/>
                <a:latin typeface="system-ui"/>
              </a:rPr>
              <a:t>Remove or cap outliers (e.g., extremely high or low prices or mileage).</a:t>
            </a:r>
          </a:p>
          <a:p>
            <a:pPr algn="l"/>
            <a:endParaRPr lang="en-US" sz="2400" b="0" i="0" dirty="0">
              <a:effectLst/>
              <a:latin typeface="system-ui"/>
            </a:endParaRPr>
          </a:p>
          <a:p>
            <a:pPr algn="l"/>
            <a:r>
              <a:rPr lang="en-US" sz="2400" b="0" i="0" dirty="0">
                <a:effectLst/>
                <a:latin typeface="system-ui"/>
              </a:rPr>
              <a:t>A heatmap of correlations to explore relationships between numerical variables like Year, Mileage, Engine Capacity, Seating Capacity, and Price.</a:t>
            </a:r>
          </a:p>
          <a:p>
            <a:pPr algn="l"/>
            <a:endParaRPr lang="en-US" sz="2400" b="0" i="0" dirty="0">
              <a:effectLst/>
              <a:latin typeface="system-ui"/>
            </a:endParaRPr>
          </a:p>
          <a:p>
            <a:pPr algn="l"/>
            <a:r>
              <a:rPr lang="en-US" sz="2400" b="0" i="0" dirty="0">
                <a:effectLst/>
                <a:latin typeface="system-ui"/>
              </a:rPr>
              <a:t>Scatterplots (e.g., Year vs. Price, Mileage vs. Price, Engine Capacity vs. Price, Seating Capacity vs. Price) to visualize trends.</a:t>
            </a:r>
          </a:p>
        </p:txBody>
      </p:sp>
      <p:sp>
        <p:nvSpPr>
          <p:cNvPr id="12" name="Freeform 12">
            <a:extLst>
              <a:ext uri="{FF2B5EF4-FFF2-40B4-BE49-F238E27FC236}">
                <a16:creationId xmlns:a16="http://schemas.microsoft.com/office/drawing/2014/main" id="{BEA89CD9-DF5B-BA95-5F3A-B68FAC78B25B}"/>
              </a:ext>
            </a:extLst>
          </p:cNvPr>
          <p:cNvSpPr/>
          <p:nvPr/>
        </p:nvSpPr>
        <p:spPr>
          <a:xfrm>
            <a:off x="595605" y="641132"/>
            <a:ext cx="2659591" cy="4474232"/>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grpSp>
        <p:nvGrpSpPr>
          <p:cNvPr id="8" name="Group 8">
            <a:extLst>
              <a:ext uri="{FF2B5EF4-FFF2-40B4-BE49-F238E27FC236}">
                <a16:creationId xmlns:a16="http://schemas.microsoft.com/office/drawing/2014/main" id="{98E369FA-E1EA-57DA-361E-6B6B540BEF6E}"/>
              </a:ext>
            </a:extLst>
          </p:cNvPr>
          <p:cNvGrpSpPr/>
          <p:nvPr/>
        </p:nvGrpSpPr>
        <p:grpSpPr>
          <a:xfrm>
            <a:off x="0" y="5084644"/>
            <a:ext cx="12192000" cy="1773355"/>
            <a:chOff x="0" y="0"/>
            <a:chExt cx="4816593" cy="916399"/>
          </a:xfrm>
          <a:solidFill>
            <a:srgbClr val="FF9900"/>
          </a:solidFill>
        </p:grpSpPr>
        <p:sp>
          <p:nvSpPr>
            <p:cNvPr id="9" name="Freeform 9">
              <a:extLst>
                <a:ext uri="{FF2B5EF4-FFF2-40B4-BE49-F238E27FC236}">
                  <a16:creationId xmlns:a16="http://schemas.microsoft.com/office/drawing/2014/main" id="{6CA9A1BA-FF1B-EB93-6C8B-5D238A2B1E3E}"/>
                </a:ext>
              </a:extLst>
            </p:cNvPr>
            <p:cNvSpPr/>
            <p:nvPr/>
          </p:nvSpPr>
          <p:spPr>
            <a:xfrm>
              <a:off x="0" y="0"/>
              <a:ext cx="4816592" cy="916399"/>
            </a:xfrm>
            <a:custGeom>
              <a:avLst/>
              <a:gdLst/>
              <a:ahLst/>
              <a:cxnLst/>
              <a:rect l="l" t="t" r="r" b="b"/>
              <a:pathLst>
                <a:path w="4816592" h="916399">
                  <a:moveTo>
                    <a:pt x="0" y="0"/>
                  </a:moveTo>
                  <a:lnTo>
                    <a:pt x="4816592" y="0"/>
                  </a:lnTo>
                  <a:lnTo>
                    <a:pt x="4816592" y="916399"/>
                  </a:lnTo>
                  <a:lnTo>
                    <a:pt x="0" y="916399"/>
                  </a:lnTo>
                  <a:close/>
                </a:path>
              </a:pathLst>
            </a:custGeom>
            <a:grpFill/>
          </p:spPr>
          <p:txBody>
            <a:bodyPr/>
            <a:lstStyle/>
            <a:p>
              <a:endParaRPr lang="es-VE" sz="1200"/>
            </a:p>
          </p:txBody>
        </p:sp>
        <p:sp>
          <p:nvSpPr>
            <p:cNvPr id="10" name="TextBox 10">
              <a:extLst>
                <a:ext uri="{FF2B5EF4-FFF2-40B4-BE49-F238E27FC236}">
                  <a16:creationId xmlns:a16="http://schemas.microsoft.com/office/drawing/2014/main" id="{A01D2EC2-80D3-3D1E-2717-E7068AFF0C1F}"/>
                </a:ext>
              </a:extLst>
            </p:cNvPr>
            <p:cNvSpPr txBox="1"/>
            <p:nvPr/>
          </p:nvSpPr>
          <p:spPr>
            <a:xfrm>
              <a:off x="0" y="-38100"/>
              <a:ext cx="4816593" cy="954499"/>
            </a:xfrm>
            <a:prstGeom prst="rect">
              <a:avLst/>
            </a:prstGeom>
            <a:grpFill/>
          </p:spPr>
          <p:txBody>
            <a:bodyPr lIns="33867" tIns="33867" rIns="33867" bIns="33867" rtlCol="0" anchor="ctr"/>
            <a:lstStyle/>
            <a:p>
              <a:pPr algn="ctr">
                <a:lnSpc>
                  <a:spcPts val="1773"/>
                </a:lnSpc>
                <a:spcBef>
                  <a:spcPct val="0"/>
                </a:spcBef>
              </a:pPr>
              <a:endParaRPr sz="1200"/>
            </a:p>
          </p:txBody>
        </p:sp>
      </p:grpSp>
      <p:grpSp>
        <p:nvGrpSpPr>
          <p:cNvPr id="29" name="Group 29">
            <a:extLst>
              <a:ext uri="{FF2B5EF4-FFF2-40B4-BE49-F238E27FC236}">
                <a16:creationId xmlns:a16="http://schemas.microsoft.com/office/drawing/2014/main" id="{EDC0231D-6BED-272A-CD25-F618342A027E}"/>
              </a:ext>
            </a:extLst>
          </p:cNvPr>
          <p:cNvGrpSpPr/>
          <p:nvPr/>
        </p:nvGrpSpPr>
        <p:grpSpPr>
          <a:xfrm>
            <a:off x="732652" y="-65372"/>
            <a:ext cx="2458562" cy="997971"/>
            <a:chOff x="-36217" y="-38100"/>
            <a:chExt cx="921138" cy="373905"/>
          </a:xfrm>
        </p:grpSpPr>
        <p:sp>
          <p:nvSpPr>
            <p:cNvPr id="30" name="Freeform 30">
              <a:extLst>
                <a:ext uri="{FF2B5EF4-FFF2-40B4-BE49-F238E27FC236}">
                  <a16:creationId xmlns:a16="http://schemas.microsoft.com/office/drawing/2014/main" id="{56325766-7553-C922-840C-DBAA4F9BE051}"/>
                </a:ext>
              </a:extLst>
            </p:cNvPr>
            <p:cNvSpPr/>
            <p:nvPr/>
          </p:nvSpPr>
          <p:spPr>
            <a:xfrm>
              <a:off x="-36217" y="10551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p:spPr>
          <p:txBody>
            <a:bodyPr/>
            <a:lstStyle/>
            <a:p>
              <a:endParaRPr lang="es-VE" sz="1200"/>
            </a:p>
          </p:txBody>
        </p:sp>
        <p:sp>
          <p:nvSpPr>
            <p:cNvPr id="31" name="TextBox 31">
              <a:extLst>
                <a:ext uri="{FF2B5EF4-FFF2-40B4-BE49-F238E27FC236}">
                  <a16:creationId xmlns:a16="http://schemas.microsoft.com/office/drawing/2014/main" id="{514A32BB-619D-C997-001F-644F4642B3D0}"/>
                </a:ext>
              </a:extLst>
            </p:cNvPr>
            <p:cNvSpPr txBox="1"/>
            <p:nvPr/>
          </p:nvSpPr>
          <p:spPr>
            <a:xfrm>
              <a:off x="0" y="-38100"/>
              <a:ext cx="884921" cy="268395"/>
            </a:xfrm>
            <a:prstGeom prst="rect">
              <a:avLst/>
            </a:prstGeom>
          </p:spPr>
          <p:txBody>
            <a:bodyPr lIns="33867" tIns="33867" rIns="33867" bIns="33867" rtlCol="0" anchor="ctr"/>
            <a:lstStyle/>
            <a:p>
              <a:pPr algn="ctr">
                <a:lnSpc>
                  <a:spcPts val="1773"/>
                </a:lnSpc>
              </a:pPr>
              <a:endParaRPr sz="1200"/>
            </a:p>
          </p:txBody>
        </p:sp>
      </p:grpSp>
      <p:sp>
        <p:nvSpPr>
          <p:cNvPr id="32" name="TextBox 32">
            <a:extLst>
              <a:ext uri="{FF2B5EF4-FFF2-40B4-BE49-F238E27FC236}">
                <a16:creationId xmlns:a16="http://schemas.microsoft.com/office/drawing/2014/main" id="{C0C8EF4E-C982-705C-CB93-DE9BD6E9BD65}"/>
              </a:ext>
            </a:extLst>
          </p:cNvPr>
          <p:cNvSpPr txBox="1"/>
          <p:nvPr/>
        </p:nvSpPr>
        <p:spPr>
          <a:xfrm>
            <a:off x="648555" y="527460"/>
            <a:ext cx="2553690" cy="247055"/>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Data Preprocessing</a:t>
            </a:r>
          </a:p>
        </p:txBody>
      </p:sp>
      <p:pic>
        <p:nvPicPr>
          <p:cNvPr id="3" name="Imagen 2">
            <a:extLst>
              <a:ext uri="{FF2B5EF4-FFF2-40B4-BE49-F238E27FC236}">
                <a16:creationId xmlns:a16="http://schemas.microsoft.com/office/drawing/2014/main" id="{01B75447-A65A-81B9-7C2A-EF2F1892E1A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0557" y="2252541"/>
            <a:ext cx="2437033" cy="1827775"/>
          </a:xfrm>
          <a:prstGeom prst="ellipse">
            <a:avLst/>
          </a:prstGeom>
          <a:ln>
            <a:noFill/>
          </a:ln>
          <a:effectLst>
            <a:softEdge rad="112500"/>
          </a:effectLst>
        </p:spPr>
      </p:pic>
      <p:sp>
        <p:nvSpPr>
          <p:cNvPr id="4" name="CuadroTexto 3">
            <a:extLst>
              <a:ext uri="{FF2B5EF4-FFF2-40B4-BE49-F238E27FC236}">
                <a16:creationId xmlns:a16="http://schemas.microsoft.com/office/drawing/2014/main" id="{E0384DC3-8AB5-661B-8997-1C68E7157E65}"/>
              </a:ext>
            </a:extLst>
          </p:cNvPr>
          <p:cNvSpPr txBox="1"/>
          <p:nvPr/>
        </p:nvSpPr>
        <p:spPr>
          <a:xfrm>
            <a:off x="0" y="6559571"/>
            <a:ext cx="7073903" cy="230832"/>
          </a:xfrm>
          <a:prstGeom prst="rect">
            <a:avLst/>
          </a:prstGeom>
          <a:noFill/>
        </p:spPr>
        <p:txBody>
          <a:bodyPr wrap="square" rtlCol="0">
            <a:spAutoFit/>
          </a:bodyPr>
          <a:lstStyle/>
          <a:p>
            <a:r>
              <a:rPr lang="en-CA" sz="900" dirty="0">
                <a:hlinkClick r:id="rId3" tooltip="https://aerowenluzyoscuridad.blogspot.com/2015/03/la-importancia-de-la-visualizacion.html"/>
              </a:rPr>
              <a:t>Esta </a:t>
            </a:r>
            <a:r>
              <a:rPr lang="en-CA" sz="900" dirty="0" err="1">
                <a:hlinkClick r:id="rId3" tooltip="https://aerowenluzyoscuridad.blogspot.com/2015/03/la-importancia-de-la-visualizacion.html"/>
              </a:rPr>
              <a:t>foto</a:t>
            </a:r>
            <a:r>
              <a:rPr lang="en-CA" sz="900" dirty="0"/>
              <a:t> de Autor </a:t>
            </a:r>
            <a:r>
              <a:rPr lang="en-CA" sz="900" dirty="0" err="1"/>
              <a:t>desconocido</a:t>
            </a:r>
            <a:r>
              <a:rPr lang="en-CA" sz="900" dirty="0"/>
              <a:t> </a:t>
            </a:r>
            <a:r>
              <a:rPr lang="en-CA" sz="900" dirty="0" err="1"/>
              <a:t>está</a:t>
            </a:r>
            <a:r>
              <a:rPr lang="en-CA" sz="900" dirty="0"/>
              <a:t> bajo </a:t>
            </a:r>
            <a:r>
              <a:rPr lang="en-CA" sz="900" dirty="0" err="1"/>
              <a:t>licencia</a:t>
            </a:r>
            <a:r>
              <a:rPr lang="en-CA" sz="900" dirty="0"/>
              <a:t> </a:t>
            </a:r>
            <a:r>
              <a:rPr lang="en-CA" sz="900" dirty="0">
                <a:hlinkClick r:id="rId4" tooltip="https://creativecommons.org/licenses/by-nc-nd/3.0/"/>
              </a:rPr>
              <a:t>CC BY-NC-ND</a:t>
            </a:r>
            <a:endParaRPr lang="en-CA" sz="900" dirty="0"/>
          </a:p>
        </p:txBody>
      </p:sp>
    </p:spTree>
    <p:extLst>
      <p:ext uri="{BB962C8B-B14F-4D97-AF65-F5344CB8AC3E}">
        <p14:creationId xmlns:p14="http://schemas.microsoft.com/office/powerpoint/2010/main" val="3939105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05A2F0A-BA02-14E3-13F6-16B3DDB0DE81}"/>
              </a:ext>
            </a:extLst>
          </p:cNvPr>
          <p:cNvPicPr>
            <a:picLocks noChangeAspect="1"/>
          </p:cNvPicPr>
          <p:nvPr/>
        </p:nvPicPr>
        <p:blipFill>
          <a:blip r:embed="rId3"/>
          <a:stretch>
            <a:fillRect/>
          </a:stretch>
        </p:blipFill>
        <p:spPr>
          <a:xfrm>
            <a:off x="522514" y="156755"/>
            <a:ext cx="10920186" cy="3155520"/>
          </a:xfrm>
          <a:prstGeom prst="rect">
            <a:avLst/>
          </a:prstGeom>
        </p:spPr>
      </p:pic>
      <p:pic>
        <p:nvPicPr>
          <p:cNvPr id="9" name="Imagen 8">
            <a:extLst>
              <a:ext uri="{FF2B5EF4-FFF2-40B4-BE49-F238E27FC236}">
                <a16:creationId xmlns:a16="http://schemas.microsoft.com/office/drawing/2014/main" id="{EDB894C2-17D2-1437-45E2-7B23F570D142}"/>
              </a:ext>
            </a:extLst>
          </p:cNvPr>
          <p:cNvPicPr>
            <a:picLocks noChangeAspect="1"/>
          </p:cNvPicPr>
          <p:nvPr/>
        </p:nvPicPr>
        <p:blipFill>
          <a:blip r:embed="rId4"/>
          <a:stretch>
            <a:fillRect/>
          </a:stretch>
        </p:blipFill>
        <p:spPr>
          <a:xfrm>
            <a:off x="400594" y="3545727"/>
            <a:ext cx="11156411" cy="3155518"/>
          </a:xfrm>
          <a:prstGeom prst="rect">
            <a:avLst/>
          </a:prstGeom>
        </p:spPr>
      </p:pic>
    </p:spTree>
    <p:extLst>
      <p:ext uri="{BB962C8B-B14F-4D97-AF65-F5344CB8AC3E}">
        <p14:creationId xmlns:p14="http://schemas.microsoft.com/office/powerpoint/2010/main" val="28970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06EA9-8E68-19A2-3E37-3F90A6119E8B}"/>
              </a:ext>
            </a:extLst>
          </p:cNvPr>
          <p:cNvSpPr>
            <a:spLocks noGrp="1"/>
          </p:cNvSpPr>
          <p:nvPr>
            <p:ph type="title"/>
          </p:nvPr>
        </p:nvSpPr>
        <p:spPr>
          <a:xfrm>
            <a:off x="638881" y="417576"/>
            <a:ext cx="10909640" cy="962012"/>
          </a:xfrm>
        </p:spPr>
        <p:txBody>
          <a:bodyPr vert="horz" lIns="91440" tIns="45720" rIns="91440" bIns="45720" rtlCol="0" anchor="ctr">
            <a:normAutofit fontScale="90000"/>
          </a:bodyPr>
          <a:lstStyle/>
          <a:p>
            <a:pPr algn="ctr"/>
            <a:r>
              <a:rPr lang="en-US" sz="6600" kern="1200" dirty="0">
                <a:solidFill>
                  <a:schemeClr val="tx1"/>
                </a:solidFill>
                <a:latin typeface="+mj-lt"/>
                <a:ea typeface="+mj-ea"/>
                <a:cs typeface="+mj-cs"/>
              </a:rPr>
              <a:t>Heatmap of correlations</a:t>
            </a:r>
          </a:p>
        </p:txBody>
      </p:sp>
      <p:sp>
        <p:nvSpPr>
          <p:cNvPr id="2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BED57F81-6DD7-222C-7FEF-7EFB52F66808}"/>
              </a:ext>
            </a:extLst>
          </p:cNvPr>
          <p:cNvPicPr>
            <a:picLocks noChangeAspect="1"/>
          </p:cNvPicPr>
          <p:nvPr/>
        </p:nvPicPr>
        <p:blipFill>
          <a:blip r:embed="rId2"/>
          <a:srcRect r="2" b="8714"/>
          <a:stretch/>
        </p:blipFill>
        <p:spPr>
          <a:xfrm>
            <a:off x="2217683" y="2015254"/>
            <a:ext cx="7577958" cy="4629386"/>
          </a:xfrm>
          <a:prstGeom prst="rect">
            <a:avLst/>
          </a:prstGeom>
        </p:spPr>
      </p:pic>
    </p:spTree>
    <p:extLst>
      <p:ext uri="{BB962C8B-B14F-4D97-AF65-F5344CB8AC3E}">
        <p14:creationId xmlns:p14="http://schemas.microsoft.com/office/powerpoint/2010/main" val="1892459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E291F-79AB-A788-6BF9-1E0EF000DCB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Scatterplots with a Trend Line</a:t>
            </a:r>
          </a:p>
        </p:txBody>
      </p:sp>
      <p:sp>
        <p:nvSpPr>
          <p:cNvPr id="2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AB760E-FB8E-23C1-269B-5D16726F0DD2}"/>
              </a:ext>
            </a:extLst>
          </p:cNvPr>
          <p:cNvPicPr>
            <a:picLocks noChangeAspect="1"/>
          </p:cNvPicPr>
          <p:nvPr/>
        </p:nvPicPr>
        <p:blipFill>
          <a:blip r:embed="rId2"/>
          <a:stretch>
            <a:fillRect/>
          </a:stretch>
        </p:blipFill>
        <p:spPr>
          <a:xfrm>
            <a:off x="126124" y="2267502"/>
            <a:ext cx="11950262" cy="3617191"/>
          </a:xfrm>
          <a:prstGeom prst="rect">
            <a:avLst/>
          </a:prstGeom>
        </p:spPr>
      </p:pic>
    </p:spTree>
    <p:extLst>
      <p:ext uri="{BB962C8B-B14F-4D97-AF65-F5344CB8AC3E}">
        <p14:creationId xmlns:p14="http://schemas.microsoft.com/office/powerpoint/2010/main" val="2512342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F61275-421C-6EB1-591E-7C4DACAE6B1B}"/>
              </a:ext>
            </a:extLst>
          </p:cNvPr>
          <p:cNvSpPr>
            <a:spLocks noGrp="1"/>
          </p:cNvSpPr>
          <p:nvPr>
            <p:ph type="title"/>
          </p:nvPr>
        </p:nvSpPr>
        <p:spPr>
          <a:xfrm>
            <a:off x="841248" y="548640"/>
            <a:ext cx="3600860" cy="5431536"/>
          </a:xfrm>
        </p:spPr>
        <p:txBody>
          <a:bodyPr>
            <a:normAutofit/>
          </a:bodyPr>
          <a:lstStyle/>
          <a:p>
            <a:r>
              <a:rPr lang="en-CA" sz="5400" dirty="0"/>
              <a:t>Insights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D6AB72-5C08-6081-82B2-00ADDF08D529}"/>
              </a:ext>
            </a:extLst>
          </p:cNvPr>
          <p:cNvSpPr>
            <a:spLocks noGrp="1"/>
          </p:cNvSpPr>
          <p:nvPr>
            <p:ph idx="1"/>
          </p:nvPr>
        </p:nvSpPr>
        <p:spPr>
          <a:xfrm>
            <a:off x="5126418" y="552091"/>
            <a:ext cx="6224335" cy="5431536"/>
          </a:xfrm>
        </p:spPr>
        <p:txBody>
          <a:bodyPr anchor="ctr">
            <a:normAutofit/>
          </a:bodyPr>
          <a:lstStyle/>
          <a:p>
            <a:r>
              <a:rPr lang="en-US" sz="2200" b="1" i="0" dirty="0">
                <a:effectLst/>
                <a:latin typeface="system-ui"/>
              </a:rPr>
              <a:t>Features with the Strongest Correlation to Car Price:</a:t>
            </a:r>
          </a:p>
          <a:p>
            <a:pPr>
              <a:buFont typeface="Arial" panose="020B0604020202020204" pitchFamily="34" charset="0"/>
              <a:buChar char="•"/>
            </a:pPr>
            <a:r>
              <a:rPr lang="en-US" sz="2200" b="0" i="0" dirty="0">
                <a:effectLst/>
                <a:latin typeface="system-ui"/>
              </a:rPr>
              <a:t>Year: Has a moderate positive correlation with Price (~0.63), suggesting newer cars tend to cost more.</a:t>
            </a:r>
          </a:p>
          <a:p>
            <a:pPr>
              <a:buFont typeface="Arial" panose="020B0604020202020204" pitchFamily="34" charset="0"/>
              <a:buChar char="•"/>
            </a:pPr>
            <a:r>
              <a:rPr lang="en-US" sz="2200" b="0" i="0" dirty="0">
                <a:effectLst/>
                <a:latin typeface="system-ui"/>
              </a:rPr>
              <a:t>Mileage: Shows a negative correlation with Price (~ -0.58), indicating that higher mileage generally reduces a car's value.</a:t>
            </a:r>
          </a:p>
          <a:p>
            <a:r>
              <a:rPr lang="en-US" sz="2200" b="0" i="0" dirty="0">
                <a:effectLst/>
                <a:latin typeface="system-ui"/>
              </a:rPr>
              <a:t>Engine Capacity and Seating Capacity show weaker relationships but can still contribute to price variability.</a:t>
            </a:r>
          </a:p>
          <a:p>
            <a:endParaRPr lang="en-CA" sz="2200" dirty="0"/>
          </a:p>
        </p:txBody>
      </p:sp>
    </p:spTree>
    <p:extLst>
      <p:ext uri="{BB962C8B-B14F-4D97-AF65-F5344CB8AC3E}">
        <p14:creationId xmlns:p14="http://schemas.microsoft.com/office/powerpoint/2010/main" val="96673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992" y="4470671"/>
            <a:ext cx="12192000" cy="2416077"/>
          </a:xfrm>
          <a:prstGeom prst="rect">
            <a:avLst/>
          </a:prstGeom>
        </p:spPr>
        <p:txBody>
          <a:bodyPr lIns="33867" tIns="33867" rIns="33867" bIns="33867" rtlCol="0" anchor="ctr"/>
          <a:lstStyle/>
          <a:p>
            <a:pPr algn="ctr">
              <a:lnSpc>
                <a:spcPts val="1773"/>
              </a:lnSpc>
              <a:spcBef>
                <a:spcPct val="0"/>
              </a:spcBef>
            </a:pPr>
            <a:endParaRPr sz="1200"/>
          </a:p>
        </p:txBody>
      </p:sp>
      <p:sp>
        <p:nvSpPr>
          <p:cNvPr id="6" name="Freeform 6"/>
          <p:cNvSpPr/>
          <p:nvPr/>
        </p:nvSpPr>
        <p:spPr>
          <a:xfrm>
            <a:off x="806161" y="1472916"/>
            <a:ext cx="2957289" cy="4981107"/>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sp>
        <p:nvSpPr>
          <p:cNvPr id="10" name="TextBox 10"/>
          <p:cNvSpPr txBox="1"/>
          <p:nvPr/>
        </p:nvSpPr>
        <p:spPr>
          <a:xfrm>
            <a:off x="2096870" y="422063"/>
            <a:ext cx="8257491" cy="558871"/>
          </a:xfrm>
          <a:prstGeom prst="rect">
            <a:avLst/>
          </a:prstGeom>
        </p:spPr>
        <p:txBody>
          <a:bodyPr lIns="0" tIns="0" rIns="0" bIns="0" rtlCol="0" anchor="t">
            <a:spAutoFit/>
          </a:bodyPr>
          <a:lstStyle/>
          <a:p>
            <a:pPr algn="ctr">
              <a:lnSpc>
                <a:spcPts val="4334"/>
              </a:lnSpc>
              <a:spcBef>
                <a:spcPct val="0"/>
              </a:spcBef>
            </a:pPr>
            <a:r>
              <a:rPr lang="en-US" sz="4291" dirty="0">
                <a:solidFill>
                  <a:srgbClr val="FF9900"/>
                </a:solidFill>
                <a:latin typeface="Glacial Indifference Bold"/>
              </a:rPr>
              <a:t>CLUSTERING</a:t>
            </a:r>
          </a:p>
        </p:txBody>
      </p:sp>
      <p:sp>
        <p:nvSpPr>
          <p:cNvPr id="14" name="TextBox 14"/>
          <p:cNvSpPr txBox="1"/>
          <p:nvPr/>
        </p:nvSpPr>
        <p:spPr>
          <a:xfrm>
            <a:off x="4675955" y="1523762"/>
            <a:ext cx="2553690"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nvGrpSpPr>
          <p:cNvPr id="8" name="Grupo 7">
            <a:extLst>
              <a:ext uri="{FF2B5EF4-FFF2-40B4-BE49-F238E27FC236}">
                <a16:creationId xmlns:a16="http://schemas.microsoft.com/office/drawing/2014/main" id="{F8F01BFF-5354-06F7-97CD-B849A4DC4200}"/>
              </a:ext>
            </a:extLst>
          </p:cNvPr>
          <p:cNvGrpSpPr/>
          <p:nvPr/>
        </p:nvGrpSpPr>
        <p:grpSpPr>
          <a:xfrm>
            <a:off x="1436093" y="1179290"/>
            <a:ext cx="1858607" cy="614669"/>
            <a:chOff x="498905" y="1975668"/>
            <a:chExt cx="1858607" cy="614669"/>
          </a:xfrm>
        </p:grpSpPr>
        <p:grpSp>
          <p:nvGrpSpPr>
            <p:cNvPr id="9" name="Group 8">
              <a:extLst>
                <a:ext uri="{FF2B5EF4-FFF2-40B4-BE49-F238E27FC236}">
                  <a16:creationId xmlns:a16="http://schemas.microsoft.com/office/drawing/2014/main" id="{C0C5093D-6957-3E7D-79DB-7420EC771EBE}"/>
                </a:ext>
              </a:extLst>
            </p:cNvPr>
            <p:cNvGrpSpPr/>
            <p:nvPr/>
          </p:nvGrpSpPr>
          <p:grpSpPr>
            <a:xfrm>
              <a:off x="568698" y="1975668"/>
              <a:ext cx="1719017" cy="614669"/>
              <a:chOff x="0" y="0"/>
              <a:chExt cx="644056" cy="230295"/>
            </a:xfrm>
          </p:grpSpPr>
          <p:sp>
            <p:nvSpPr>
              <p:cNvPr id="16" name="Freeform 9">
                <a:extLst>
                  <a:ext uri="{FF2B5EF4-FFF2-40B4-BE49-F238E27FC236}">
                    <a16:creationId xmlns:a16="http://schemas.microsoft.com/office/drawing/2014/main" id="{8C49E474-EF67-68C7-D00A-A8FE94D4AFCC}"/>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7" name="TextBox 10">
                <a:extLst>
                  <a:ext uri="{FF2B5EF4-FFF2-40B4-BE49-F238E27FC236}">
                    <a16:creationId xmlns:a16="http://schemas.microsoft.com/office/drawing/2014/main" id="{4473AF78-856F-8AE0-2853-6B3D64C6AD29}"/>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5" name="TextBox 11">
              <a:extLst>
                <a:ext uri="{FF2B5EF4-FFF2-40B4-BE49-F238E27FC236}">
                  <a16:creationId xmlns:a16="http://schemas.microsoft.com/office/drawing/2014/main" id="{5454664A-1713-003E-58C9-915081C4A5B2}"/>
                </a:ext>
              </a:extLst>
            </p:cNvPr>
            <p:cNvSpPr txBox="1"/>
            <p:nvPr/>
          </p:nvSpPr>
          <p:spPr>
            <a:xfrm>
              <a:off x="498905" y="2161175"/>
              <a:ext cx="1858607"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pic>
        <p:nvPicPr>
          <p:cNvPr id="20" name="Imagen 19">
            <a:extLst>
              <a:ext uri="{FF2B5EF4-FFF2-40B4-BE49-F238E27FC236}">
                <a16:creationId xmlns:a16="http://schemas.microsoft.com/office/drawing/2014/main" id="{2CC517CE-E708-76F3-7F20-4CCD60522F6D}"/>
              </a:ext>
            </a:extLst>
          </p:cNvPr>
          <p:cNvPicPr>
            <a:picLocks noChangeAspect="1"/>
          </p:cNvPicPr>
          <p:nvPr/>
        </p:nvPicPr>
        <p:blipFill>
          <a:blip r:embed="rId3"/>
          <a:stretch>
            <a:fillRect/>
          </a:stretch>
        </p:blipFill>
        <p:spPr>
          <a:xfrm>
            <a:off x="6225615" y="1864498"/>
            <a:ext cx="3863675" cy="3292125"/>
          </a:xfrm>
          <a:prstGeom prst="rect">
            <a:avLst/>
          </a:prstGeom>
        </p:spPr>
      </p:pic>
      <p:sp>
        <p:nvSpPr>
          <p:cNvPr id="23" name="CuadroTexto 22">
            <a:extLst>
              <a:ext uri="{FF2B5EF4-FFF2-40B4-BE49-F238E27FC236}">
                <a16:creationId xmlns:a16="http://schemas.microsoft.com/office/drawing/2014/main" id="{0CB7D8BD-B30D-A5C2-4393-4A37A22A963E}"/>
              </a:ext>
            </a:extLst>
          </p:cNvPr>
          <p:cNvSpPr txBox="1"/>
          <p:nvPr/>
        </p:nvSpPr>
        <p:spPr>
          <a:xfrm>
            <a:off x="969129" y="2507774"/>
            <a:ext cx="2631351" cy="2677656"/>
          </a:xfrm>
          <a:prstGeom prst="rect">
            <a:avLst/>
          </a:prstGeom>
          <a:noFill/>
        </p:spPr>
        <p:txBody>
          <a:bodyPr wrap="square">
            <a:spAutoFit/>
          </a:bodyPr>
          <a:lstStyle/>
          <a:p>
            <a:pPr algn="l"/>
            <a:r>
              <a:rPr lang="en-US" sz="2400" b="0" i="0" dirty="0">
                <a:effectLst/>
                <a:latin typeface="system-ui"/>
              </a:rPr>
              <a:t>Determine the optimal number of clusters (k) using the Elbow Method.</a:t>
            </a:r>
          </a:p>
          <a:p>
            <a:pPr algn="l">
              <a:buFont typeface="Arial" panose="020B0604020202020204" pitchFamily="34" charset="0"/>
              <a:buChar char="•"/>
            </a:pPr>
            <a:endParaRPr lang="en-US" sz="2400" b="0" i="0" dirty="0">
              <a:effectLst/>
              <a:latin typeface="system-ui"/>
            </a:endParaRPr>
          </a:p>
          <a:p>
            <a:pPr algn="l"/>
            <a:r>
              <a:rPr lang="en-US" sz="2400" b="0" i="0" dirty="0">
                <a:effectLst/>
                <a:latin typeface="system-ui"/>
              </a:rPr>
              <a:t>Use K-Means Clustering.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TABLE OF CONTENT</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640080" y="2872899"/>
            <a:ext cx="4243589" cy="3320668"/>
          </a:xfrm>
          <a:prstGeom prst="rect">
            <a:avLst/>
          </a:prstGeom>
        </p:spPr>
        <p:txBody>
          <a:bodyPr vert="horz" lIns="91440" tIns="45720" rIns="91440" bIns="45720" rtlCol="0">
            <a:normAutofit/>
          </a:bodyPr>
          <a:lstStyle/>
          <a:p>
            <a:pPr marL="395866" lvl="1" indent="-228600">
              <a:lnSpc>
                <a:spcPct val="90000"/>
              </a:lnSpc>
              <a:spcAft>
                <a:spcPts val="600"/>
              </a:spcAft>
              <a:buFont typeface="Arial" panose="020B0604020202020204" pitchFamily="34" charset="0"/>
              <a:buChar char="•"/>
            </a:pPr>
            <a:r>
              <a:rPr lang="en-US" sz="1500" spc="111" dirty="0"/>
              <a:t>Project Overview</a:t>
            </a:r>
          </a:p>
          <a:p>
            <a:pPr marL="395866" lvl="1" indent="-228600">
              <a:lnSpc>
                <a:spcPct val="90000"/>
              </a:lnSpc>
              <a:spcAft>
                <a:spcPts val="600"/>
              </a:spcAft>
              <a:buFont typeface="Arial" panose="020B0604020202020204" pitchFamily="34" charset="0"/>
              <a:buChar char="•"/>
            </a:pPr>
            <a:r>
              <a:rPr lang="en-US" sz="1500" spc="111" dirty="0"/>
              <a:t>Exploratory Data Analysis (EDA)</a:t>
            </a:r>
          </a:p>
          <a:p>
            <a:pPr marL="853066" lvl="2" indent="-228600">
              <a:lnSpc>
                <a:spcPct val="90000"/>
              </a:lnSpc>
              <a:spcAft>
                <a:spcPts val="600"/>
              </a:spcAft>
              <a:buFont typeface="Arial" panose="020B0604020202020204" pitchFamily="34" charset="0"/>
              <a:buChar char="•"/>
            </a:pPr>
            <a:r>
              <a:rPr lang="en-US" sz="1500" spc="111" dirty="0"/>
              <a:t>Data Cleaning</a:t>
            </a:r>
          </a:p>
          <a:p>
            <a:pPr marL="853066" lvl="2" indent="-228600">
              <a:lnSpc>
                <a:spcPct val="90000"/>
              </a:lnSpc>
              <a:spcAft>
                <a:spcPts val="600"/>
              </a:spcAft>
              <a:buFont typeface="Arial" panose="020B0604020202020204" pitchFamily="34" charset="0"/>
              <a:buChar char="•"/>
            </a:pPr>
            <a:r>
              <a:rPr lang="en-US" sz="1500" spc="111" dirty="0"/>
              <a:t>Insights</a:t>
            </a:r>
          </a:p>
          <a:p>
            <a:pPr marL="395866" lvl="1" indent="-228600">
              <a:lnSpc>
                <a:spcPct val="90000"/>
              </a:lnSpc>
              <a:spcAft>
                <a:spcPts val="600"/>
              </a:spcAft>
              <a:buFont typeface="Arial" panose="020B0604020202020204" pitchFamily="34" charset="0"/>
              <a:buChar char="•"/>
            </a:pPr>
            <a:r>
              <a:rPr lang="en-US" sz="1500" spc="111" dirty="0"/>
              <a:t>Clustering</a:t>
            </a:r>
          </a:p>
          <a:p>
            <a:pPr marL="395866" lvl="1" indent="-228600">
              <a:lnSpc>
                <a:spcPct val="90000"/>
              </a:lnSpc>
              <a:spcAft>
                <a:spcPts val="600"/>
              </a:spcAft>
              <a:buFont typeface="Arial" panose="020B0604020202020204" pitchFamily="34" charset="0"/>
              <a:buChar char="•"/>
            </a:pPr>
            <a:r>
              <a:rPr lang="en-US" sz="1500" spc="111" dirty="0"/>
              <a:t>Classification Model</a:t>
            </a:r>
          </a:p>
          <a:p>
            <a:pPr marL="395866" lvl="1" indent="-228600">
              <a:lnSpc>
                <a:spcPct val="90000"/>
              </a:lnSpc>
              <a:spcAft>
                <a:spcPts val="600"/>
              </a:spcAft>
              <a:buFont typeface="Arial" panose="020B0604020202020204" pitchFamily="34" charset="0"/>
              <a:buChar char="•"/>
            </a:pPr>
            <a:r>
              <a:rPr lang="en-US" sz="1500" spc="111" dirty="0"/>
              <a:t>Predictive Models</a:t>
            </a:r>
          </a:p>
          <a:p>
            <a:pPr marL="395866" lvl="1" indent="-228600">
              <a:lnSpc>
                <a:spcPct val="90000"/>
              </a:lnSpc>
              <a:spcAft>
                <a:spcPts val="600"/>
              </a:spcAft>
              <a:buFont typeface="Arial" panose="020B0604020202020204" pitchFamily="34" charset="0"/>
              <a:buChar char="•"/>
            </a:pPr>
            <a:r>
              <a:rPr lang="en-US" sz="1500" spc="111" dirty="0"/>
              <a:t>Learnings </a:t>
            </a:r>
          </a:p>
          <a:p>
            <a:pPr marL="395866" lvl="1" indent="-228600">
              <a:lnSpc>
                <a:spcPct val="90000"/>
              </a:lnSpc>
              <a:spcAft>
                <a:spcPts val="600"/>
              </a:spcAft>
              <a:buFont typeface="Arial" panose="020B0604020202020204" pitchFamily="34" charset="0"/>
              <a:buChar char="•"/>
            </a:pPr>
            <a:r>
              <a:rPr lang="en-US" sz="1500" spc="111" dirty="0"/>
              <a:t>Conclusions</a:t>
            </a:r>
          </a:p>
          <a:p>
            <a:pPr marL="395866" lvl="1" indent="-228600">
              <a:lnSpc>
                <a:spcPct val="90000"/>
              </a:lnSpc>
              <a:spcAft>
                <a:spcPts val="600"/>
              </a:spcAft>
              <a:buFont typeface="Arial" panose="020B0604020202020204" pitchFamily="34" charset="0"/>
              <a:buChar char="•"/>
            </a:pPr>
            <a:endParaRPr lang="en-US" sz="1500" spc="111" dirty="0"/>
          </a:p>
          <a:p>
            <a:pPr marL="395866" lvl="1" indent="-228600">
              <a:lnSpc>
                <a:spcPct val="90000"/>
              </a:lnSpc>
              <a:spcAft>
                <a:spcPts val="600"/>
              </a:spcAft>
              <a:buFont typeface="Arial" panose="020B0604020202020204" pitchFamily="34" charset="0"/>
              <a:buChar char="•"/>
            </a:pPr>
            <a:endParaRPr lang="en-US" sz="1500" spc="111" dirty="0"/>
          </a:p>
          <a:p>
            <a:pPr marL="395866" lvl="1" indent="-228600">
              <a:lnSpc>
                <a:spcPct val="90000"/>
              </a:lnSpc>
              <a:spcAft>
                <a:spcPts val="600"/>
              </a:spcAft>
              <a:buFont typeface="Arial" panose="020B0604020202020204" pitchFamily="34" charset="0"/>
              <a:buChar char="•"/>
            </a:pPr>
            <a:endParaRPr lang="en-US" sz="1500" spc="111" dirty="0"/>
          </a:p>
          <a:p>
            <a:pPr marL="395866" lvl="1" indent="-228600">
              <a:lnSpc>
                <a:spcPct val="90000"/>
              </a:lnSpc>
              <a:spcAft>
                <a:spcPts val="600"/>
              </a:spcAft>
              <a:buFont typeface="Arial" panose="020B0604020202020204" pitchFamily="34" charset="0"/>
              <a:buChar char="•"/>
            </a:pPr>
            <a:endParaRPr lang="en-US" sz="1500" spc="111" dirty="0"/>
          </a:p>
        </p:txBody>
      </p:sp>
      <p:pic>
        <p:nvPicPr>
          <p:cNvPr id="6" name="Imagen 5">
            <a:extLst>
              <a:ext uri="{FF2B5EF4-FFF2-40B4-BE49-F238E27FC236}">
                <a16:creationId xmlns:a16="http://schemas.microsoft.com/office/drawing/2014/main" id="{C28762BF-3039-AC04-32EE-688651791B7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12636" r="2041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E4C77E0-AD32-4D51-A420-0A861D5A8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uadroTexto 14">
            <a:extLst>
              <a:ext uri="{FF2B5EF4-FFF2-40B4-BE49-F238E27FC236}">
                <a16:creationId xmlns:a16="http://schemas.microsoft.com/office/drawing/2014/main" id="{262FCFF4-1F9D-88B2-8F17-76D2B88B9DD6}"/>
              </a:ext>
            </a:extLst>
          </p:cNvPr>
          <p:cNvSpPr txBox="1"/>
          <p:nvPr/>
        </p:nvSpPr>
        <p:spPr>
          <a:xfrm>
            <a:off x="683172" y="1341120"/>
            <a:ext cx="7704083" cy="4676909"/>
          </a:xfrm>
          <a:prstGeom prst="rect">
            <a:avLst/>
          </a:prstGeom>
        </p:spPr>
        <p:txBody>
          <a:bodyPr vert="horz" lIns="91440" tIns="45720" rIns="91440" bIns="45720" rtlCol="0">
            <a:noAutofit/>
          </a:bodyPr>
          <a:lstStyle/>
          <a:p>
            <a:pPr>
              <a:lnSpc>
                <a:spcPct val="90000"/>
              </a:lnSpc>
              <a:spcAft>
                <a:spcPts val="600"/>
              </a:spcAft>
            </a:pPr>
            <a:r>
              <a:rPr lang="en-US" sz="2200" b="1" i="0" dirty="0">
                <a:effectLst/>
              </a:rPr>
              <a:t>Objective:</a:t>
            </a:r>
          </a:p>
          <a:p>
            <a:pPr indent="-228600">
              <a:lnSpc>
                <a:spcPct val="90000"/>
              </a:lnSpc>
              <a:spcAft>
                <a:spcPts val="600"/>
              </a:spcAft>
              <a:buFont typeface="Arial" panose="020B0604020202020204" pitchFamily="34" charset="0"/>
              <a:buChar char="•"/>
            </a:pPr>
            <a:r>
              <a:rPr lang="en-US" sz="2200" b="0" i="0" dirty="0">
                <a:effectLst/>
              </a:rPr>
              <a:t>Group cars based on similar attributes to identify distinct segments.</a:t>
            </a:r>
          </a:p>
          <a:p>
            <a:pPr indent="-228600">
              <a:lnSpc>
                <a:spcPct val="90000"/>
              </a:lnSpc>
              <a:spcAft>
                <a:spcPts val="600"/>
              </a:spcAft>
              <a:buFont typeface="Arial" panose="020B0604020202020204" pitchFamily="34" charset="0"/>
              <a:buChar char="•"/>
            </a:pPr>
            <a:endParaRPr lang="en-US" sz="2200" b="0" i="0" dirty="0">
              <a:effectLst/>
            </a:endParaRPr>
          </a:p>
          <a:p>
            <a:pPr>
              <a:lnSpc>
                <a:spcPct val="90000"/>
              </a:lnSpc>
              <a:spcAft>
                <a:spcPts val="600"/>
              </a:spcAft>
            </a:pPr>
            <a:r>
              <a:rPr lang="en-US" sz="2200" b="1" i="0" dirty="0">
                <a:effectLst/>
              </a:rPr>
              <a:t>Features for Clustering:</a:t>
            </a:r>
          </a:p>
          <a:p>
            <a:pPr indent="-228600">
              <a:lnSpc>
                <a:spcPct val="90000"/>
              </a:lnSpc>
              <a:spcAft>
                <a:spcPts val="600"/>
              </a:spcAft>
              <a:buFont typeface="Arial" panose="020B0604020202020204" pitchFamily="34" charset="0"/>
              <a:buChar char="•"/>
            </a:pPr>
            <a:r>
              <a:rPr lang="en-US" sz="2200" b="0" i="0" dirty="0">
                <a:effectLst/>
              </a:rPr>
              <a:t>Select relevant features: Price, Year, Mileage, Car Condition, and Fuel.</a:t>
            </a:r>
          </a:p>
          <a:p>
            <a:pPr marL="742950" lvl="1" indent="-228600">
              <a:lnSpc>
                <a:spcPct val="90000"/>
              </a:lnSpc>
              <a:spcAft>
                <a:spcPts val="600"/>
              </a:spcAft>
              <a:buFont typeface="Arial" panose="020B0604020202020204" pitchFamily="34" charset="0"/>
              <a:buChar char="•"/>
            </a:pPr>
            <a:r>
              <a:rPr lang="en-US" sz="2200" b="0" i="0" dirty="0">
                <a:effectLst/>
              </a:rPr>
              <a:t>These features will be used to form the clusters, and K-Means will try to group cars that have similar values in these features.</a:t>
            </a:r>
          </a:p>
          <a:p>
            <a:pPr indent="-228600">
              <a:lnSpc>
                <a:spcPct val="90000"/>
              </a:lnSpc>
              <a:spcAft>
                <a:spcPts val="600"/>
              </a:spcAft>
              <a:buFont typeface="Arial" panose="020B0604020202020204" pitchFamily="34" charset="0"/>
              <a:buChar char="•"/>
            </a:pPr>
            <a:r>
              <a:rPr lang="en-US" sz="2200" b="0" i="0" dirty="0">
                <a:effectLst/>
              </a:rPr>
              <a:t>Convert categorical variables (e.g., Fuel, Car Condition) into dummy/encoded variables.</a:t>
            </a:r>
          </a:p>
        </p:txBody>
      </p:sp>
      <p:sp>
        <p:nvSpPr>
          <p:cNvPr id="24" name="Freeform: Shape 23">
            <a:extLst>
              <a:ext uri="{FF2B5EF4-FFF2-40B4-BE49-F238E27FC236}">
                <a16:creationId xmlns:a16="http://schemas.microsoft.com/office/drawing/2014/main" id="{7900702D-FF4F-4820-9979-F623BBCC6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4"/>
          <p:cNvSpPr txBox="1"/>
          <p:nvPr/>
        </p:nvSpPr>
        <p:spPr>
          <a:xfrm>
            <a:off x="352032" y="1206433"/>
            <a:ext cx="2152351" cy="5119730"/>
          </a:xfrm>
          <a:prstGeom prst="rect">
            <a:avLst/>
          </a:prstGeom>
        </p:spPr>
        <p:txBody>
          <a:bodyPr lIns="33867" tIns="33867" rIns="33867" bIns="33867" rtlCol="0" anchor="ctr"/>
          <a:lstStyle/>
          <a:p>
            <a:pPr algn="ctr">
              <a:lnSpc>
                <a:spcPts val="1773"/>
              </a:lnSpc>
            </a:pPr>
            <a:endParaRPr sz="1200"/>
          </a:p>
        </p:txBody>
      </p:sp>
      <p:grpSp>
        <p:nvGrpSpPr>
          <p:cNvPr id="13" name="Grupo 12">
            <a:extLst>
              <a:ext uri="{FF2B5EF4-FFF2-40B4-BE49-F238E27FC236}">
                <a16:creationId xmlns:a16="http://schemas.microsoft.com/office/drawing/2014/main" id="{C66A90A8-EE8C-E861-76E9-AECDA32239AE}"/>
              </a:ext>
            </a:extLst>
          </p:cNvPr>
          <p:cNvGrpSpPr/>
          <p:nvPr/>
        </p:nvGrpSpPr>
        <p:grpSpPr>
          <a:xfrm>
            <a:off x="8951121" y="2327202"/>
            <a:ext cx="2402679" cy="926061"/>
            <a:chOff x="498905" y="1873977"/>
            <a:chExt cx="1858607" cy="716360"/>
          </a:xfrm>
        </p:grpSpPr>
        <p:grpSp>
          <p:nvGrpSpPr>
            <p:cNvPr id="8" name="Group 8"/>
            <p:cNvGrpSpPr/>
            <p:nvPr/>
          </p:nvGrpSpPr>
          <p:grpSpPr>
            <a:xfrm>
              <a:off x="568698" y="1873977"/>
              <a:ext cx="1719017" cy="716360"/>
              <a:chOff x="0" y="-38100"/>
              <a:chExt cx="644056" cy="268395"/>
            </a:xfrm>
          </p:grpSpPr>
          <p:sp>
            <p:nvSpPr>
              <p:cNvPr id="9" name="Freeform 9"/>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0" name="TextBox 10"/>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1" name="TextBox 11"/>
            <p:cNvSpPr txBox="1"/>
            <p:nvPr/>
          </p:nvSpPr>
          <p:spPr>
            <a:xfrm>
              <a:off x="498905" y="2161175"/>
              <a:ext cx="1858607" cy="243656"/>
            </a:xfrm>
            <a:prstGeom prst="rect">
              <a:avLst/>
            </a:prstGeom>
          </p:spPr>
          <p:txBody>
            <a:bodyPr lIns="0" tIns="0" rIns="0" bIns="0" rtlCol="0" anchor="t">
              <a:spAutoFit/>
            </a:bodyPr>
            <a:lstStyle/>
            <a:p>
              <a:pPr algn="ctr" defTabSz="1179576">
                <a:lnSpc>
                  <a:spcPts val="2476"/>
                </a:lnSpc>
                <a:spcBef>
                  <a:spcPct val="0"/>
                </a:spcBef>
                <a:spcAft>
                  <a:spcPts val="600"/>
                </a:spcAft>
              </a:pPr>
              <a:r>
                <a:rPr lang="en-US" sz="2450" kern="1200">
                  <a:solidFill>
                    <a:srgbClr val="FFFFFF"/>
                  </a:solidFill>
                  <a:latin typeface="Glacial Indifference Bold"/>
                  <a:ea typeface="+mn-ea"/>
                  <a:cs typeface="+mn-cs"/>
                </a:rPr>
                <a:t> CLUSTERING</a:t>
              </a:r>
              <a:endParaRPr lang="en-US" sz="1899">
                <a:solidFill>
                  <a:srgbClr val="FFFFFF"/>
                </a:solidFill>
                <a:latin typeface="Glacial Indifference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7067" y="418532"/>
            <a:ext cx="2067132" cy="192360"/>
          </a:xfrm>
          <a:prstGeom prst="rect">
            <a:avLst/>
          </a:prstGeom>
        </p:spPr>
        <p:txBody>
          <a:bodyPr lIns="0" tIns="0" rIns="0" bIns="0" rtlCol="0" anchor="t">
            <a:spAutoFit/>
          </a:bodyPr>
          <a:lstStyle/>
          <a:p>
            <a:pPr algn="ctr">
              <a:lnSpc>
                <a:spcPts val="1515"/>
              </a:lnSpc>
              <a:spcBef>
                <a:spcPct val="0"/>
              </a:spcBef>
            </a:pPr>
            <a:r>
              <a:rPr lang="en-US" sz="1499">
                <a:solidFill>
                  <a:srgbClr val="FFFFFF"/>
                </a:solidFill>
                <a:latin typeface="Glacial Indifference Bold"/>
              </a:rPr>
              <a:t>CLUSTERING</a:t>
            </a:r>
          </a:p>
        </p:txBody>
      </p:sp>
      <p:grpSp>
        <p:nvGrpSpPr>
          <p:cNvPr id="10" name="Grupo 9">
            <a:extLst>
              <a:ext uri="{FF2B5EF4-FFF2-40B4-BE49-F238E27FC236}">
                <a16:creationId xmlns:a16="http://schemas.microsoft.com/office/drawing/2014/main" id="{24B7E73A-9B65-1DB3-65E3-5FFE4AA1BF8B}"/>
              </a:ext>
            </a:extLst>
          </p:cNvPr>
          <p:cNvGrpSpPr/>
          <p:nvPr/>
        </p:nvGrpSpPr>
        <p:grpSpPr>
          <a:xfrm>
            <a:off x="216881" y="899098"/>
            <a:ext cx="1858607" cy="614669"/>
            <a:chOff x="498905" y="1975668"/>
            <a:chExt cx="1858607" cy="614669"/>
          </a:xfrm>
        </p:grpSpPr>
        <p:grpSp>
          <p:nvGrpSpPr>
            <p:cNvPr id="11" name="Group 8">
              <a:extLst>
                <a:ext uri="{FF2B5EF4-FFF2-40B4-BE49-F238E27FC236}">
                  <a16:creationId xmlns:a16="http://schemas.microsoft.com/office/drawing/2014/main" id="{5A455FDD-EB6A-3F67-C3C0-C5C8380DF625}"/>
                </a:ext>
              </a:extLst>
            </p:cNvPr>
            <p:cNvGrpSpPr/>
            <p:nvPr/>
          </p:nvGrpSpPr>
          <p:grpSpPr>
            <a:xfrm>
              <a:off x="568698" y="1975668"/>
              <a:ext cx="1719017" cy="614669"/>
              <a:chOff x="0" y="0"/>
              <a:chExt cx="644056" cy="230295"/>
            </a:xfrm>
          </p:grpSpPr>
          <p:sp>
            <p:nvSpPr>
              <p:cNvPr id="13" name="Freeform 9">
                <a:extLst>
                  <a:ext uri="{FF2B5EF4-FFF2-40B4-BE49-F238E27FC236}">
                    <a16:creationId xmlns:a16="http://schemas.microsoft.com/office/drawing/2014/main" id="{ABBB53C8-30BA-A24D-1D31-6F7CB94E6082}"/>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4" name="TextBox 10">
                <a:extLst>
                  <a:ext uri="{FF2B5EF4-FFF2-40B4-BE49-F238E27FC236}">
                    <a16:creationId xmlns:a16="http://schemas.microsoft.com/office/drawing/2014/main" id="{8723AAE7-C5CC-A512-69E5-94E67C32A19C}"/>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2" name="TextBox 11">
              <a:extLst>
                <a:ext uri="{FF2B5EF4-FFF2-40B4-BE49-F238E27FC236}">
                  <a16:creationId xmlns:a16="http://schemas.microsoft.com/office/drawing/2014/main" id="{DA94A954-42B7-1C5D-7106-7FEAF6342EC9}"/>
                </a:ext>
              </a:extLst>
            </p:cNvPr>
            <p:cNvSpPr txBox="1"/>
            <p:nvPr/>
          </p:nvSpPr>
          <p:spPr>
            <a:xfrm>
              <a:off x="498905" y="2161175"/>
              <a:ext cx="1858607"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pic>
        <p:nvPicPr>
          <p:cNvPr id="3" name="Picture 2">
            <a:extLst>
              <a:ext uri="{FF2B5EF4-FFF2-40B4-BE49-F238E27FC236}">
                <a16:creationId xmlns:a16="http://schemas.microsoft.com/office/drawing/2014/main" id="{51025A4B-091C-1EB4-A2CA-2DFE97187B16}"/>
              </a:ext>
            </a:extLst>
          </p:cNvPr>
          <p:cNvPicPr>
            <a:picLocks noChangeAspect="1"/>
          </p:cNvPicPr>
          <p:nvPr/>
        </p:nvPicPr>
        <p:blipFill>
          <a:blip r:embed="rId2"/>
          <a:stretch>
            <a:fillRect/>
          </a:stretch>
        </p:blipFill>
        <p:spPr>
          <a:xfrm>
            <a:off x="3637993" y="899098"/>
            <a:ext cx="8081041" cy="4925112"/>
          </a:xfrm>
          <a:prstGeom prst="rect">
            <a:avLst/>
          </a:prstGeom>
        </p:spPr>
      </p:pic>
      <p:sp>
        <p:nvSpPr>
          <p:cNvPr id="4" name="TextBox 3">
            <a:extLst>
              <a:ext uri="{FF2B5EF4-FFF2-40B4-BE49-F238E27FC236}">
                <a16:creationId xmlns:a16="http://schemas.microsoft.com/office/drawing/2014/main" id="{D11E0629-C45C-1B02-E4CD-13630BBD3FCC}"/>
              </a:ext>
            </a:extLst>
          </p:cNvPr>
          <p:cNvSpPr txBox="1"/>
          <p:nvPr/>
        </p:nvSpPr>
        <p:spPr>
          <a:xfrm>
            <a:off x="286674" y="2142309"/>
            <a:ext cx="2624692" cy="1477328"/>
          </a:xfrm>
          <a:prstGeom prst="rect">
            <a:avLst/>
          </a:prstGeom>
          <a:noFill/>
        </p:spPr>
        <p:txBody>
          <a:bodyPr wrap="square" rtlCol="0">
            <a:spAutoFit/>
          </a:bodyPr>
          <a:lstStyle/>
          <a:p>
            <a:r>
              <a:rPr lang="en-US" dirty="0"/>
              <a:t>The goal is to find the point where the decrease in inertia starts to slow down and form an   "elbow" in the curve</a:t>
            </a:r>
            <a:endParaRPr lang="en-CA"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7067" y="418532"/>
            <a:ext cx="2067132" cy="192360"/>
          </a:xfrm>
          <a:prstGeom prst="rect">
            <a:avLst/>
          </a:prstGeom>
        </p:spPr>
        <p:txBody>
          <a:bodyPr lIns="0" tIns="0" rIns="0" bIns="0" rtlCol="0" anchor="t">
            <a:spAutoFit/>
          </a:bodyPr>
          <a:lstStyle/>
          <a:p>
            <a:pPr algn="ctr">
              <a:lnSpc>
                <a:spcPts val="1515"/>
              </a:lnSpc>
              <a:spcBef>
                <a:spcPct val="0"/>
              </a:spcBef>
            </a:pPr>
            <a:r>
              <a:rPr lang="en-US" sz="1499">
                <a:solidFill>
                  <a:srgbClr val="FFFFFF"/>
                </a:solidFill>
                <a:latin typeface="Glacial Indifference Bold"/>
              </a:rPr>
              <a:t>CLUSTERING</a:t>
            </a:r>
          </a:p>
        </p:txBody>
      </p:sp>
      <p:grpSp>
        <p:nvGrpSpPr>
          <p:cNvPr id="8" name="Grupo 7">
            <a:extLst>
              <a:ext uri="{FF2B5EF4-FFF2-40B4-BE49-F238E27FC236}">
                <a16:creationId xmlns:a16="http://schemas.microsoft.com/office/drawing/2014/main" id="{ACEAD609-3F60-9CEC-5565-F6D8AABFF4D8}"/>
              </a:ext>
            </a:extLst>
          </p:cNvPr>
          <p:cNvGrpSpPr/>
          <p:nvPr/>
        </p:nvGrpSpPr>
        <p:grpSpPr>
          <a:xfrm>
            <a:off x="201329" y="303557"/>
            <a:ext cx="1858607" cy="614669"/>
            <a:chOff x="498905" y="1975668"/>
            <a:chExt cx="1858607" cy="614669"/>
          </a:xfrm>
        </p:grpSpPr>
        <p:grpSp>
          <p:nvGrpSpPr>
            <p:cNvPr id="9" name="Group 8">
              <a:extLst>
                <a:ext uri="{FF2B5EF4-FFF2-40B4-BE49-F238E27FC236}">
                  <a16:creationId xmlns:a16="http://schemas.microsoft.com/office/drawing/2014/main" id="{20B12419-2E0F-2A2B-B0BC-AAAE1EACC703}"/>
                </a:ext>
              </a:extLst>
            </p:cNvPr>
            <p:cNvGrpSpPr/>
            <p:nvPr/>
          </p:nvGrpSpPr>
          <p:grpSpPr>
            <a:xfrm>
              <a:off x="568698" y="1975668"/>
              <a:ext cx="1719017" cy="614669"/>
              <a:chOff x="0" y="0"/>
              <a:chExt cx="644056" cy="230295"/>
            </a:xfrm>
          </p:grpSpPr>
          <p:sp>
            <p:nvSpPr>
              <p:cNvPr id="11" name="Freeform 9">
                <a:extLst>
                  <a:ext uri="{FF2B5EF4-FFF2-40B4-BE49-F238E27FC236}">
                    <a16:creationId xmlns:a16="http://schemas.microsoft.com/office/drawing/2014/main" id="{9E9E70E6-1574-4DBC-23CB-7E5211AA21A1}"/>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2" name="TextBox 10">
                <a:extLst>
                  <a:ext uri="{FF2B5EF4-FFF2-40B4-BE49-F238E27FC236}">
                    <a16:creationId xmlns:a16="http://schemas.microsoft.com/office/drawing/2014/main" id="{3B1F91BF-14E6-24C2-25A9-2A50E9C925E9}"/>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0" name="TextBox 11">
              <a:extLst>
                <a:ext uri="{FF2B5EF4-FFF2-40B4-BE49-F238E27FC236}">
                  <a16:creationId xmlns:a16="http://schemas.microsoft.com/office/drawing/2014/main" id="{0D6A7778-13CC-3D08-C276-AC9F3A3567E1}"/>
                </a:ext>
              </a:extLst>
            </p:cNvPr>
            <p:cNvSpPr txBox="1"/>
            <p:nvPr/>
          </p:nvSpPr>
          <p:spPr>
            <a:xfrm>
              <a:off x="498905" y="2161175"/>
              <a:ext cx="1858607"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pic>
        <p:nvPicPr>
          <p:cNvPr id="14" name="Imagen 13">
            <a:extLst>
              <a:ext uri="{FF2B5EF4-FFF2-40B4-BE49-F238E27FC236}">
                <a16:creationId xmlns:a16="http://schemas.microsoft.com/office/drawing/2014/main" id="{19E0CC03-7B2E-0590-3DE0-A3D1D9ED33BB}"/>
              </a:ext>
            </a:extLst>
          </p:cNvPr>
          <p:cNvPicPr>
            <a:picLocks noChangeAspect="1"/>
          </p:cNvPicPr>
          <p:nvPr/>
        </p:nvPicPr>
        <p:blipFill>
          <a:blip r:embed="rId2"/>
          <a:stretch>
            <a:fillRect/>
          </a:stretch>
        </p:blipFill>
        <p:spPr>
          <a:xfrm>
            <a:off x="1872343" y="918226"/>
            <a:ext cx="9710057" cy="55212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0F71E07B-AEE7-7A5F-F80B-B6A1662C768E}"/>
              </a:ext>
            </a:extLst>
          </p:cNvPr>
          <p:cNvSpPr>
            <a:spLocks noGrp="1" noChangeArrowheads="1"/>
          </p:cNvSpPr>
          <p:nvPr>
            <p:ph type="title"/>
          </p:nvPr>
        </p:nvSpPr>
        <p:spPr bwMode="auto">
          <a:xfrm>
            <a:off x="793662" y="386930"/>
            <a:ext cx="10066122" cy="129844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4800" b="0" i="0" u="none" strike="noStrike" kern="1200" cap="none" normalizeH="0" baseline="0">
                <a:ln>
                  <a:noFill/>
                </a:ln>
                <a:solidFill>
                  <a:schemeClr val="tx1"/>
                </a:solidFill>
                <a:effectLst/>
                <a:latin typeface="+mj-lt"/>
                <a:ea typeface="+mj-ea"/>
                <a:cs typeface="+mj-cs"/>
              </a:rPr>
              <a:t>Cluster Analysis (Mean Values) </a:t>
            </a:r>
          </a:p>
        </p:txBody>
      </p:sp>
      <p:sp>
        <p:nvSpPr>
          <p:cNvPr id="31" name="Rectangle 3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2">
            <a:extLst>
              <a:ext uri="{FF2B5EF4-FFF2-40B4-BE49-F238E27FC236}">
                <a16:creationId xmlns:a16="http://schemas.microsoft.com/office/drawing/2014/main" id="{3E85A9D4-CDEF-E9FD-810F-80AB96CF5A86}"/>
              </a:ext>
            </a:extLst>
          </p:cNvPr>
          <p:cNvSpPr txBox="1"/>
          <p:nvPr/>
        </p:nvSpPr>
        <p:spPr>
          <a:xfrm>
            <a:off x="139337" y="2368731"/>
            <a:ext cx="4799782" cy="3788068"/>
          </a:xfrm>
          <a:prstGeom prst="rect">
            <a:avLst/>
          </a:prstGeom>
        </p:spPr>
        <p:txBody>
          <a:bodyPr vert="horz" lIns="91440" tIns="45720" rIns="91440" bIns="45720" rtlCol="0" anchor="ctr">
            <a:normAutofit/>
          </a:bodyPr>
          <a:lstStyle/>
          <a:p>
            <a:pPr>
              <a:lnSpc>
                <a:spcPct val="90000"/>
              </a:lnSpc>
              <a:spcAft>
                <a:spcPts val="600"/>
              </a:spcAft>
            </a:pPr>
            <a:r>
              <a:rPr lang="en-US" sz="1700" b="1" i="0" dirty="0">
                <a:effectLst/>
              </a:rPr>
              <a:t>Cluster 0 (Higher Price):</a:t>
            </a:r>
          </a:p>
          <a:p>
            <a:pPr marL="285750" indent="-285750">
              <a:lnSpc>
                <a:spcPct val="90000"/>
              </a:lnSpc>
              <a:spcAft>
                <a:spcPts val="600"/>
              </a:spcAft>
              <a:buFont typeface="Arial" panose="020B0604020202020204" pitchFamily="34" charset="0"/>
              <a:buChar char="•"/>
            </a:pPr>
            <a:r>
              <a:rPr lang="en-US" sz="1700" b="0" i="0" dirty="0">
                <a:effectLst/>
              </a:rPr>
              <a:t>Represents premium cars and is very new with low mileage.</a:t>
            </a:r>
          </a:p>
          <a:p>
            <a:pPr indent="-228600">
              <a:lnSpc>
                <a:spcPct val="90000"/>
              </a:lnSpc>
              <a:spcAft>
                <a:spcPts val="600"/>
              </a:spcAft>
              <a:buFont typeface="Arial" panose="020B0604020202020204" pitchFamily="34" charset="0"/>
              <a:buChar char="•"/>
            </a:pPr>
            <a:endParaRPr lang="en-US" sz="1700" dirty="0"/>
          </a:p>
          <a:p>
            <a:pPr>
              <a:lnSpc>
                <a:spcPct val="90000"/>
              </a:lnSpc>
              <a:spcAft>
                <a:spcPts val="600"/>
              </a:spcAft>
            </a:pPr>
            <a:r>
              <a:rPr lang="en-US" sz="1700" b="1" i="0" dirty="0">
                <a:effectLst/>
              </a:rPr>
              <a:t>Cluster 1 (Mid Price):</a:t>
            </a:r>
          </a:p>
          <a:p>
            <a:pPr marL="285750" indent="-285750">
              <a:lnSpc>
                <a:spcPct val="90000"/>
              </a:lnSpc>
              <a:spcAft>
                <a:spcPts val="600"/>
              </a:spcAft>
              <a:buFont typeface="Arial" panose="020B0604020202020204" pitchFamily="34" charset="0"/>
              <a:buChar char="•"/>
            </a:pPr>
            <a:r>
              <a:rPr lang="en-US" sz="1700" b="0" i="0" dirty="0">
                <a:effectLst/>
              </a:rPr>
              <a:t>Represents mid-range cars with balanced options (reasonable pricing, average mileage, moderately old).</a:t>
            </a:r>
          </a:p>
          <a:p>
            <a:pPr indent="-228600">
              <a:lnSpc>
                <a:spcPct val="90000"/>
              </a:lnSpc>
              <a:spcAft>
                <a:spcPts val="600"/>
              </a:spcAft>
              <a:buFont typeface="Arial" panose="020B0604020202020204" pitchFamily="34" charset="0"/>
              <a:buChar char="•"/>
            </a:pPr>
            <a:endParaRPr lang="en-US" sz="1700" dirty="0"/>
          </a:p>
          <a:p>
            <a:pPr algn="l"/>
            <a:r>
              <a:rPr lang="en-US" sz="1800" b="1" i="0" dirty="0">
                <a:effectLst/>
                <a:latin typeface="system-ui"/>
              </a:rPr>
              <a:t>Cluster 2 (Lower Price):</a:t>
            </a:r>
          </a:p>
          <a:p>
            <a:pPr marL="285750" indent="-285750" algn="l">
              <a:buFont typeface="Arial" panose="020B0604020202020204" pitchFamily="34" charset="0"/>
              <a:buChar char="•"/>
            </a:pPr>
            <a:r>
              <a:rPr lang="en-US" sz="1800" b="0" i="0" dirty="0">
                <a:effectLst/>
                <a:latin typeface="system-ui"/>
              </a:rPr>
              <a:t>It represents budget cars that are mainly used, regardless of age or mileage.</a:t>
            </a:r>
          </a:p>
        </p:txBody>
      </p:sp>
      <p:pic>
        <p:nvPicPr>
          <p:cNvPr id="6" name="Content Placeholder 5">
            <a:extLst>
              <a:ext uri="{FF2B5EF4-FFF2-40B4-BE49-F238E27FC236}">
                <a16:creationId xmlns:a16="http://schemas.microsoft.com/office/drawing/2014/main" id="{BBC8D445-92F7-D0D8-2EC2-06A354DDFA26}"/>
              </a:ext>
            </a:extLst>
          </p:cNvPr>
          <p:cNvPicPr>
            <a:picLocks noGrp="1" noChangeAspect="1"/>
          </p:cNvPicPr>
          <p:nvPr>
            <p:ph idx="1"/>
          </p:nvPr>
        </p:nvPicPr>
        <p:blipFill>
          <a:blip r:embed="rId2"/>
          <a:stretch>
            <a:fillRect/>
          </a:stretch>
        </p:blipFill>
        <p:spPr>
          <a:xfrm>
            <a:off x="5098456" y="2984778"/>
            <a:ext cx="6809765" cy="2512132"/>
          </a:xfrm>
          <a:prstGeom prst="rect">
            <a:avLst/>
          </a:prstGeom>
        </p:spPr>
      </p:pic>
      <p:sp>
        <p:nvSpPr>
          <p:cNvPr id="35" name="Rectangle 3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416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E47D6-09A8-0F78-4845-4E0EE32D453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B25385E-7182-D6A3-E721-EC76E3F962DC}"/>
              </a:ext>
            </a:extLst>
          </p:cNvPr>
          <p:cNvSpPr txBox="1"/>
          <p:nvPr/>
        </p:nvSpPr>
        <p:spPr>
          <a:xfrm>
            <a:off x="10189867" y="5173435"/>
            <a:ext cx="3527105" cy="1280588"/>
          </a:xfrm>
          <a:prstGeom prst="rect">
            <a:avLst/>
          </a:prstGeom>
        </p:spPr>
        <p:txBody>
          <a:bodyPr lIns="33867" tIns="33867" rIns="33867" bIns="33867" rtlCol="0" anchor="ctr"/>
          <a:lstStyle/>
          <a:p>
            <a:pPr algn="ctr">
              <a:lnSpc>
                <a:spcPts val="1773"/>
              </a:lnSpc>
              <a:spcBef>
                <a:spcPct val="0"/>
              </a:spcBef>
            </a:pPr>
            <a:endParaRPr sz="1200"/>
          </a:p>
        </p:txBody>
      </p:sp>
      <p:sp>
        <p:nvSpPr>
          <p:cNvPr id="6" name="Freeform 6">
            <a:extLst>
              <a:ext uri="{FF2B5EF4-FFF2-40B4-BE49-F238E27FC236}">
                <a16:creationId xmlns:a16="http://schemas.microsoft.com/office/drawing/2014/main" id="{4ACF3632-1D75-3A30-FC9D-D51135AEB565}"/>
              </a:ext>
            </a:extLst>
          </p:cNvPr>
          <p:cNvSpPr/>
          <p:nvPr/>
        </p:nvSpPr>
        <p:spPr>
          <a:xfrm>
            <a:off x="540758" y="1472916"/>
            <a:ext cx="2957289" cy="4981107"/>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sp>
        <p:nvSpPr>
          <p:cNvPr id="10" name="TextBox 10">
            <a:extLst>
              <a:ext uri="{FF2B5EF4-FFF2-40B4-BE49-F238E27FC236}">
                <a16:creationId xmlns:a16="http://schemas.microsoft.com/office/drawing/2014/main" id="{7CBED98E-1687-A50D-CDB5-9BFC636CDCB8}"/>
              </a:ext>
            </a:extLst>
          </p:cNvPr>
          <p:cNvSpPr txBox="1"/>
          <p:nvPr/>
        </p:nvSpPr>
        <p:spPr>
          <a:xfrm>
            <a:off x="2096870" y="422063"/>
            <a:ext cx="8257491" cy="558871"/>
          </a:xfrm>
          <a:prstGeom prst="rect">
            <a:avLst/>
          </a:prstGeom>
        </p:spPr>
        <p:txBody>
          <a:bodyPr lIns="0" tIns="0" rIns="0" bIns="0" rtlCol="0" anchor="t">
            <a:spAutoFit/>
          </a:bodyPr>
          <a:lstStyle/>
          <a:p>
            <a:pPr algn="ctr">
              <a:lnSpc>
                <a:spcPts val="4334"/>
              </a:lnSpc>
              <a:spcBef>
                <a:spcPct val="0"/>
              </a:spcBef>
            </a:pPr>
            <a:r>
              <a:rPr lang="en-US" sz="4291" dirty="0">
                <a:solidFill>
                  <a:srgbClr val="FF9900"/>
                </a:solidFill>
                <a:latin typeface="Glacial Indifference Bold"/>
              </a:rPr>
              <a:t>CLASSIFICATION MODEL</a:t>
            </a:r>
          </a:p>
        </p:txBody>
      </p:sp>
      <p:sp>
        <p:nvSpPr>
          <p:cNvPr id="14" name="TextBox 14">
            <a:extLst>
              <a:ext uri="{FF2B5EF4-FFF2-40B4-BE49-F238E27FC236}">
                <a16:creationId xmlns:a16="http://schemas.microsoft.com/office/drawing/2014/main" id="{2ADA2841-C99F-884B-2D1C-FBBFA1F1BF74}"/>
              </a:ext>
            </a:extLst>
          </p:cNvPr>
          <p:cNvSpPr txBox="1"/>
          <p:nvPr/>
        </p:nvSpPr>
        <p:spPr>
          <a:xfrm>
            <a:off x="4675955" y="1523762"/>
            <a:ext cx="2553690"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nvGrpSpPr>
          <p:cNvPr id="8" name="Grupo 7">
            <a:extLst>
              <a:ext uri="{FF2B5EF4-FFF2-40B4-BE49-F238E27FC236}">
                <a16:creationId xmlns:a16="http://schemas.microsoft.com/office/drawing/2014/main" id="{2F5CE023-598D-41E8-D1DF-1FA453AE3AF0}"/>
              </a:ext>
            </a:extLst>
          </p:cNvPr>
          <p:cNvGrpSpPr/>
          <p:nvPr/>
        </p:nvGrpSpPr>
        <p:grpSpPr>
          <a:xfrm>
            <a:off x="1090987" y="1185652"/>
            <a:ext cx="1858607" cy="676219"/>
            <a:chOff x="498905" y="1975668"/>
            <a:chExt cx="1858607" cy="676219"/>
          </a:xfrm>
        </p:grpSpPr>
        <p:grpSp>
          <p:nvGrpSpPr>
            <p:cNvPr id="9" name="Group 8">
              <a:extLst>
                <a:ext uri="{FF2B5EF4-FFF2-40B4-BE49-F238E27FC236}">
                  <a16:creationId xmlns:a16="http://schemas.microsoft.com/office/drawing/2014/main" id="{47A642C7-AAF1-94FE-BF79-2B00EFE080A3}"/>
                </a:ext>
              </a:extLst>
            </p:cNvPr>
            <p:cNvGrpSpPr/>
            <p:nvPr/>
          </p:nvGrpSpPr>
          <p:grpSpPr>
            <a:xfrm>
              <a:off x="568698" y="1975668"/>
              <a:ext cx="1719017" cy="614669"/>
              <a:chOff x="0" y="0"/>
              <a:chExt cx="644056" cy="230295"/>
            </a:xfrm>
          </p:grpSpPr>
          <p:sp>
            <p:nvSpPr>
              <p:cNvPr id="16" name="Freeform 9">
                <a:extLst>
                  <a:ext uri="{FF2B5EF4-FFF2-40B4-BE49-F238E27FC236}">
                    <a16:creationId xmlns:a16="http://schemas.microsoft.com/office/drawing/2014/main" id="{46C17A67-E911-9FC5-C20F-8538675C9089}"/>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7" name="TextBox 10">
                <a:extLst>
                  <a:ext uri="{FF2B5EF4-FFF2-40B4-BE49-F238E27FC236}">
                    <a16:creationId xmlns:a16="http://schemas.microsoft.com/office/drawing/2014/main" id="{8E7FE071-B702-69AD-FF5E-5FE25CEB1F42}"/>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5" name="TextBox 11">
              <a:extLst>
                <a:ext uri="{FF2B5EF4-FFF2-40B4-BE49-F238E27FC236}">
                  <a16:creationId xmlns:a16="http://schemas.microsoft.com/office/drawing/2014/main" id="{331894E9-46E6-0E82-6055-9EDF1EF1F177}"/>
                </a:ext>
              </a:extLst>
            </p:cNvPr>
            <p:cNvSpPr txBox="1"/>
            <p:nvPr/>
          </p:nvSpPr>
          <p:spPr>
            <a:xfrm>
              <a:off x="498905" y="2161175"/>
              <a:ext cx="1858607" cy="490712"/>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a:t>
              </a:r>
              <a:r>
                <a:rPr lang="en-CA" sz="2000" b="1" i="0" dirty="0">
                  <a:solidFill>
                    <a:schemeClr val="bg1"/>
                  </a:solidFill>
                  <a:effectLst/>
                  <a:latin typeface="system-ui"/>
                </a:rPr>
                <a:t>Classification</a:t>
              </a:r>
            </a:p>
            <a:p>
              <a:pPr algn="ctr">
                <a:lnSpc>
                  <a:spcPts val="1919"/>
                </a:lnSpc>
                <a:spcBef>
                  <a:spcPct val="0"/>
                </a:spcBef>
              </a:pPr>
              <a:endParaRPr lang="en-US" sz="1899" dirty="0">
                <a:solidFill>
                  <a:srgbClr val="FFFFFF"/>
                </a:solidFill>
                <a:latin typeface="Glacial Indifference Bold"/>
              </a:endParaRPr>
            </a:p>
          </p:txBody>
        </p:sp>
      </p:grpSp>
      <p:sp>
        <p:nvSpPr>
          <p:cNvPr id="23" name="CuadroTexto 22">
            <a:extLst>
              <a:ext uri="{FF2B5EF4-FFF2-40B4-BE49-F238E27FC236}">
                <a16:creationId xmlns:a16="http://schemas.microsoft.com/office/drawing/2014/main" id="{8B8FF950-61A9-A57E-974A-3FE902E88A48}"/>
              </a:ext>
            </a:extLst>
          </p:cNvPr>
          <p:cNvSpPr txBox="1"/>
          <p:nvPr/>
        </p:nvSpPr>
        <p:spPr>
          <a:xfrm>
            <a:off x="770529" y="2430420"/>
            <a:ext cx="2497745" cy="2523768"/>
          </a:xfrm>
          <a:prstGeom prst="rect">
            <a:avLst/>
          </a:prstGeom>
          <a:noFill/>
        </p:spPr>
        <p:txBody>
          <a:bodyPr wrap="square">
            <a:spAutoFit/>
          </a:bodyPr>
          <a:lstStyle/>
          <a:p>
            <a:pPr algn="l"/>
            <a:r>
              <a:rPr lang="en-US" sz="2800" b="0" i="0" dirty="0">
                <a:effectLst/>
                <a:latin typeface="system-ui"/>
              </a:rPr>
              <a:t>Classify a car into a price range </a:t>
            </a:r>
          </a:p>
          <a:p>
            <a:pPr algn="l"/>
            <a:r>
              <a:rPr lang="en-US" sz="2800" b="0" i="0" dirty="0">
                <a:effectLst/>
                <a:latin typeface="system-ui"/>
              </a:rPr>
              <a:t>(e.g., low, medium, high)</a:t>
            </a:r>
          </a:p>
          <a:p>
            <a:pPr algn="l"/>
            <a:endParaRPr lang="en-US" b="0" i="0" dirty="0">
              <a:effectLst/>
              <a:latin typeface="system-ui"/>
            </a:endParaRPr>
          </a:p>
        </p:txBody>
      </p:sp>
      <p:pic>
        <p:nvPicPr>
          <p:cNvPr id="9218" name="Picture 2" descr="Classification Techniques  ">
            <a:extLst>
              <a:ext uri="{FF2B5EF4-FFF2-40B4-BE49-F238E27FC236}">
                <a16:creationId xmlns:a16="http://schemas.microsoft.com/office/drawing/2014/main" id="{6C5C39A1-A30B-47AC-0ABB-46D0F1246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1948" y="2708179"/>
            <a:ext cx="4722197" cy="372775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299D5E6-AB99-4CAE-B5E4-16B459C829C5}"/>
              </a:ext>
            </a:extLst>
          </p:cNvPr>
          <p:cNvSpPr txBox="1"/>
          <p:nvPr/>
        </p:nvSpPr>
        <p:spPr>
          <a:xfrm>
            <a:off x="4227881" y="1645590"/>
            <a:ext cx="6096000" cy="1569660"/>
          </a:xfrm>
          <a:prstGeom prst="rect">
            <a:avLst/>
          </a:prstGeom>
          <a:noFill/>
        </p:spPr>
        <p:txBody>
          <a:bodyPr wrap="square">
            <a:spAutoFit/>
          </a:bodyPr>
          <a:lstStyle/>
          <a:p>
            <a:pPr algn="l">
              <a:buFont typeface="Arial" panose="020B0604020202020204" pitchFamily="34" charset="0"/>
              <a:buChar char="•"/>
            </a:pPr>
            <a:r>
              <a:rPr lang="en-US" sz="3200" b="1" i="0" dirty="0">
                <a:effectLst/>
                <a:latin typeface="system-ui"/>
              </a:rPr>
              <a:t> Decision Trees</a:t>
            </a:r>
          </a:p>
          <a:p>
            <a:pPr algn="l">
              <a:buFont typeface="Arial" panose="020B0604020202020204" pitchFamily="34" charset="0"/>
              <a:buChar char="•"/>
            </a:pPr>
            <a:r>
              <a:rPr lang="en-US" sz="3200" b="1" i="0" dirty="0">
                <a:effectLst/>
                <a:latin typeface="system-ui"/>
              </a:rPr>
              <a:t> Random Forest</a:t>
            </a:r>
          </a:p>
          <a:p>
            <a:pPr algn="l">
              <a:buFont typeface="Arial" panose="020B0604020202020204" pitchFamily="34" charset="0"/>
              <a:buChar char="•"/>
            </a:pPr>
            <a:r>
              <a:rPr lang="en-US" sz="3200" b="1" i="0" dirty="0">
                <a:effectLst/>
                <a:latin typeface="system-ui"/>
              </a:rPr>
              <a:t> Naïve Bayes</a:t>
            </a:r>
          </a:p>
        </p:txBody>
      </p:sp>
    </p:spTree>
    <p:extLst>
      <p:ext uri="{BB962C8B-B14F-4D97-AF65-F5344CB8AC3E}">
        <p14:creationId xmlns:p14="http://schemas.microsoft.com/office/powerpoint/2010/main" val="3755237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42941" y="4633533"/>
            <a:ext cx="3506119" cy="533527"/>
            <a:chOff x="0" y="0"/>
            <a:chExt cx="1385134" cy="210776"/>
          </a:xfrm>
        </p:grpSpPr>
        <p:sp>
          <p:nvSpPr>
            <p:cNvPr id="3" name="Freeform 3"/>
            <p:cNvSpPr/>
            <p:nvPr/>
          </p:nvSpPr>
          <p:spPr>
            <a:xfrm>
              <a:off x="0" y="0"/>
              <a:ext cx="1385133" cy="210776"/>
            </a:xfrm>
            <a:custGeom>
              <a:avLst/>
              <a:gdLst/>
              <a:ahLst/>
              <a:cxnLst/>
              <a:rect l="l" t="t" r="r" b="b"/>
              <a:pathLst>
                <a:path w="1385133" h="210776">
                  <a:moveTo>
                    <a:pt x="105388" y="0"/>
                  </a:moveTo>
                  <a:lnTo>
                    <a:pt x="1279746" y="0"/>
                  </a:lnTo>
                  <a:cubicBezTo>
                    <a:pt x="1337950" y="0"/>
                    <a:pt x="1385133" y="47184"/>
                    <a:pt x="1385133" y="105388"/>
                  </a:cubicBezTo>
                  <a:lnTo>
                    <a:pt x="1385133" y="105388"/>
                  </a:lnTo>
                  <a:cubicBezTo>
                    <a:pt x="1385133" y="163592"/>
                    <a:pt x="1337950" y="210776"/>
                    <a:pt x="1279746" y="210776"/>
                  </a:cubicBezTo>
                  <a:lnTo>
                    <a:pt x="105388" y="210776"/>
                  </a:lnTo>
                  <a:cubicBezTo>
                    <a:pt x="47184" y="210776"/>
                    <a:pt x="0" y="163592"/>
                    <a:pt x="0" y="105388"/>
                  </a:cubicBezTo>
                  <a:lnTo>
                    <a:pt x="0" y="105388"/>
                  </a:lnTo>
                  <a:cubicBezTo>
                    <a:pt x="0" y="47184"/>
                    <a:pt x="47184" y="0"/>
                    <a:pt x="105388" y="0"/>
                  </a:cubicBezTo>
                  <a:close/>
                </a:path>
              </a:pathLst>
            </a:custGeom>
            <a:solidFill>
              <a:srgbClr val="000000">
                <a:alpha val="0"/>
              </a:srgbClr>
            </a:solidFill>
            <a:ln w="19050" cap="rnd">
              <a:solidFill>
                <a:srgbClr val="FFFFFF"/>
              </a:solidFill>
              <a:prstDash val="solid"/>
              <a:round/>
            </a:ln>
          </p:spPr>
          <p:txBody>
            <a:bodyPr/>
            <a:lstStyle/>
            <a:p>
              <a:endParaRPr lang="es-VE" sz="1200"/>
            </a:p>
          </p:txBody>
        </p:sp>
        <p:sp>
          <p:nvSpPr>
            <p:cNvPr id="4" name="TextBox 4"/>
            <p:cNvSpPr txBox="1"/>
            <p:nvPr/>
          </p:nvSpPr>
          <p:spPr>
            <a:xfrm>
              <a:off x="0" y="-38100"/>
              <a:ext cx="1385134" cy="248876"/>
            </a:xfrm>
            <a:prstGeom prst="rect">
              <a:avLst/>
            </a:prstGeom>
          </p:spPr>
          <p:txBody>
            <a:bodyPr lIns="33867" tIns="33867" rIns="33867" bIns="33867" rtlCol="0" anchor="ctr"/>
            <a:lstStyle/>
            <a:p>
              <a:pPr algn="ctr">
                <a:lnSpc>
                  <a:spcPts val="1773"/>
                </a:lnSpc>
              </a:pPr>
              <a:endParaRPr sz="1200"/>
            </a:p>
          </p:txBody>
        </p:sp>
      </p:grpSp>
      <p:pic>
        <p:nvPicPr>
          <p:cNvPr id="8" name="Imagen 7">
            <a:extLst>
              <a:ext uri="{FF2B5EF4-FFF2-40B4-BE49-F238E27FC236}">
                <a16:creationId xmlns:a16="http://schemas.microsoft.com/office/drawing/2014/main" id="{769F1A35-147C-5672-558B-E7150A3ED61A}"/>
              </a:ext>
            </a:extLst>
          </p:cNvPr>
          <p:cNvPicPr>
            <a:picLocks noChangeAspect="1"/>
          </p:cNvPicPr>
          <p:nvPr/>
        </p:nvPicPr>
        <p:blipFill>
          <a:blip r:embed="rId2"/>
          <a:stretch>
            <a:fillRect/>
          </a:stretch>
        </p:blipFill>
        <p:spPr>
          <a:xfrm>
            <a:off x="260344" y="412266"/>
            <a:ext cx="5835655" cy="6001755"/>
          </a:xfrm>
          <a:prstGeom prst="rect">
            <a:avLst/>
          </a:prstGeom>
        </p:spPr>
      </p:pic>
      <p:sp>
        <p:nvSpPr>
          <p:cNvPr id="6" name="TextBox 6"/>
          <p:cNvSpPr txBox="1"/>
          <p:nvPr/>
        </p:nvSpPr>
        <p:spPr>
          <a:xfrm>
            <a:off x="5742632" y="2605388"/>
            <a:ext cx="6300115" cy="2954655"/>
          </a:xfrm>
          <a:prstGeom prst="rect">
            <a:avLst/>
          </a:prstGeom>
        </p:spPr>
        <p:txBody>
          <a:bodyPr wrap="square" lIns="0" tIns="0" rIns="0" bIns="0" rtlCol="0" anchor="t">
            <a:spAutoFit/>
          </a:bodyPr>
          <a:lstStyle/>
          <a:p>
            <a:pPr algn="ctr">
              <a:spcBef>
                <a:spcPct val="0"/>
              </a:spcBef>
            </a:pPr>
            <a:r>
              <a:rPr lang="en-US" sz="3200" dirty="0">
                <a:latin typeface="Glacial Indifference Bold"/>
              </a:rPr>
              <a:t>Conclusion: The decision Random Forest performs much better across all metrics than the Other models. It has much higher accuracy, precision, and recall, making it the better choice for this classification task. </a:t>
            </a:r>
          </a:p>
        </p:txBody>
      </p:sp>
      <p:pic>
        <p:nvPicPr>
          <p:cNvPr id="10" name="Imagen 9">
            <a:extLst>
              <a:ext uri="{FF2B5EF4-FFF2-40B4-BE49-F238E27FC236}">
                <a16:creationId xmlns:a16="http://schemas.microsoft.com/office/drawing/2014/main" id="{21832CCC-FF65-0F33-8C60-95BF41ACF814}"/>
              </a:ext>
            </a:extLst>
          </p:cNvPr>
          <p:cNvPicPr>
            <a:picLocks noChangeAspect="1"/>
          </p:cNvPicPr>
          <p:nvPr/>
        </p:nvPicPr>
        <p:blipFill>
          <a:blip r:embed="rId3"/>
          <a:stretch>
            <a:fillRect/>
          </a:stretch>
        </p:blipFill>
        <p:spPr>
          <a:xfrm>
            <a:off x="5324257" y="412266"/>
            <a:ext cx="6867743" cy="16505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AFA876A-9EDF-5D94-9E8B-342E4E582C98}"/>
              </a:ext>
            </a:extLst>
          </p:cNvPr>
          <p:cNvPicPr>
            <a:picLocks noChangeAspect="1"/>
          </p:cNvPicPr>
          <p:nvPr/>
        </p:nvPicPr>
        <p:blipFill>
          <a:blip r:embed="rId3"/>
          <a:stretch>
            <a:fillRect/>
          </a:stretch>
        </p:blipFill>
        <p:spPr>
          <a:xfrm>
            <a:off x="168266" y="4257040"/>
            <a:ext cx="6109988" cy="2519680"/>
          </a:xfrm>
          <a:prstGeom prst="rect">
            <a:avLst/>
          </a:prstGeom>
        </p:spPr>
      </p:pic>
      <p:pic>
        <p:nvPicPr>
          <p:cNvPr id="3" name="Imagen 2">
            <a:extLst>
              <a:ext uri="{FF2B5EF4-FFF2-40B4-BE49-F238E27FC236}">
                <a16:creationId xmlns:a16="http://schemas.microsoft.com/office/drawing/2014/main" id="{59D537C4-1F9D-F8F3-2BB2-F3E28CD7086E}"/>
              </a:ext>
            </a:extLst>
          </p:cNvPr>
          <p:cNvPicPr>
            <a:picLocks noChangeAspect="1"/>
          </p:cNvPicPr>
          <p:nvPr/>
        </p:nvPicPr>
        <p:blipFill>
          <a:blip r:embed="rId4"/>
          <a:srcRect l="4310"/>
          <a:stretch/>
        </p:blipFill>
        <p:spPr>
          <a:xfrm>
            <a:off x="6199123" y="4003040"/>
            <a:ext cx="6301080" cy="2854960"/>
          </a:xfrm>
          <a:prstGeom prst="rect">
            <a:avLst/>
          </a:prstGeom>
        </p:spPr>
      </p:pic>
      <p:pic>
        <p:nvPicPr>
          <p:cNvPr id="9" name="Imagen 8">
            <a:extLst>
              <a:ext uri="{FF2B5EF4-FFF2-40B4-BE49-F238E27FC236}">
                <a16:creationId xmlns:a16="http://schemas.microsoft.com/office/drawing/2014/main" id="{57A6E953-1B66-930C-E952-BB55F9DC369A}"/>
              </a:ext>
            </a:extLst>
          </p:cNvPr>
          <p:cNvPicPr>
            <a:picLocks noChangeAspect="1"/>
          </p:cNvPicPr>
          <p:nvPr/>
        </p:nvPicPr>
        <p:blipFill>
          <a:blip r:embed="rId5"/>
          <a:stretch>
            <a:fillRect/>
          </a:stretch>
        </p:blipFill>
        <p:spPr>
          <a:xfrm>
            <a:off x="553720" y="-95124"/>
            <a:ext cx="11084560" cy="4098164"/>
          </a:xfrm>
          <a:prstGeom prst="rect">
            <a:avLst/>
          </a:prstGeom>
        </p:spPr>
      </p:pic>
    </p:spTree>
    <p:extLst>
      <p:ext uri="{BB962C8B-B14F-4D97-AF65-F5344CB8AC3E}">
        <p14:creationId xmlns:p14="http://schemas.microsoft.com/office/powerpoint/2010/main" val="2293493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2096044" y="433735"/>
            <a:ext cx="7999911" cy="584840"/>
          </a:xfrm>
          <a:prstGeom prst="rect">
            <a:avLst/>
          </a:prstGeom>
          <a:ln>
            <a:noFill/>
          </a:ln>
        </p:spPr>
        <p:txBody>
          <a:bodyPr lIns="0" tIns="0" rIns="0" bIns="0" rtlCol="0" anchor="t">
            <a:spAutoFit/>
          </a:bodyPr>
          <a:lstStyle/>
          <a:p>
            <a:pPr algn="ctr">
              <a:lnSpc>
                <a:spcPts val="4536"/>
              </a:lnSpc>
              <a:spcBef>
                <a:spcPct val="0"/>
              </a:spcBef>
            </a:pPr>
            <a:r>
              <a:rPr lang="en-US" sz="4491" dirty="0">
                <a:solidFill>
                  <a:srgbClr val="FF9900"/>
                </a:solidFill>
                <a:latin typeface="Glacial Indifference Bold"/>
              </a:rPr>
              <a:t>PREDICTIVE MODELS</a:t>
            </a:r>
          </a:p>
        </p:txBody>
      </p:sp>
      <p:grpSp>
        <p:nvGrpSpPr>
          <p:cNvPr id="34" name="Grupo 33">
            <a:extLst>
              <a:ext uri="{FF2B5EF4-FFF2-40B4-BE49-F238E27FC236}">
                <a16:creationId xmlns:a16="http://schemas.microsoft.com/office/drawing/2014/main" id="{3CA7A0ED-EA58-238E-4EF3-8F5080FB0B91}"/>
              </a:ext>
            </a:extLst>
          </p:cNvPr>
          <p:cNvGrpSpPr/>
          <p:nvPr/>
        </p:nvGrpSpPr>
        <p:grpSpPr>
          <a:xfrm>
            <a:off x="420223" y="3162118"/>
            <a:ext cx="2553690" cy="614669"/>
            <a:chOff x="420223" y="2298971"/>
            <a:chExt cx="2553690" cy="614669"/>
          </a:xfrm>
        </p:grpSpPr>
        <p:grpSp>
          <p:nvGrpSpPr>
            <p:cNvPr id="18" name="Group 18"/>
            <p:cNvGrpSpPr/>
            <p:nvPr/>
          </p:nvGrpSpPr>
          <p:grpSpPr>
            <a:xfrm>
              <a:off x="499608" y="2298971"/>
              <a:ext cx="2361897" cy="614669"/>
              <a:chOff x="0" y="0"/>
              <a:chExt cx="884921" cy="230295"/>
            </a:xfrm>
          </p:grpSpPr>
          <p:sp>
            <p:nvSpPr>
              <p:cNvPr id="19" name="Freeform 19"/>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20" name="TextBox 20"/>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22" name="TextBox 22"/>
            <p:cNvSpPr txBox="1"/>
            <p:nvPr/>
          </p:nvSpPr>
          <p:spPr>
            <a:xfrm>
              <a:off x="420223" y="2483360"/>
              <a:ext cx="2553690" cy="269304"/>
            </a:xfrm>
            <a:prstGeom prst="rect">
              <a:avLst/>
            </a:prstGeom>
            <a:ln>
              <a:noFill/>
            </a:ln>
          </p:spPr>
          <p:txBody>
            <a:bodyPr lIns="0" tIns="0" rIns="0" bIns="0" rtlCol="0" anchor="t">
              <a:spAutoFit/>
            </a:bodyPr>
            <a:lstStyle/>
            <a:p>
              <a:pPr algn="ctr">
                <a:lnSpc>
                  <a:spcPts val="2121"/>
                </a:lnSpc>
                <a:spcBef>
                  <a:spcPct val="0"/>
                </a:spcBef>
              </a:pPr>
              <a:r>
                <a:rPr lang="en-US" sz="2099" dirty="0">
                  <a:solidFill>
                    <a:srgbClr val="FFFFFF"/>
                  </a:solidFill>
                  <a:latin typeface="Glacial Indifference Bold"/>
                </a:rPr>
                <a:t>XG BOOST</a:t>
              </a:r>
            </a:p>
          </p:txBody>
        </p:sp>
      </p:grpSp>
      <p:grpSp>
        <p:nvGrpSpPr>
          <p:cNvPr id="38" name="Grupo 37">
            <a:extLst>
              <a:ext uri="{FF2B5EF4-FFF2-40B4-BE49-F238E27FC236}">
                <a16:creationId xmlns:a16="http://schemas.microsoft.com/office/drawing/2014/main" id="{4F9F71DB-3A85-EB04-0DD9-A4EB1D330948}"/>
              </a:ext>
            </a:extLst>
          </p:cNvPr>
          <p:cNvGrpSpPr/>
          <p:nvPr/>
        </p:nvGrpSpPr>
        <p:grpSpPr>
          <a:xfrm>
            <a:off x="349002" y="4384860"/>
            <a:ext cx="2553690" cy="614669"/>
            <a:chOff x="349002" y="4384860"/>
            <a:chExt cx="2553690" cy="614669"/>
          </a:xfrm>
        </p:grpSpPr>
        <p:sp>
          <p:nvSpPr>
            <p:cNvPr id="24" name="Freeform 24"/>
            <p:cNvSpPr/>
            <p:nvPr/>
          </p:nvSpPr>
          <p:spPr>
            <a:xfrm>
              <a:off x="499608" y="4384860"/>
              <a:ext cx="2361897" cy="614669"/>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26" name="TextBox 26"/>
            <p:cNvSpPr txBox="1"/>
            <p:nvPr/>
          </p:nvSpPr>
          <p:spPr>
            <a:xfrm>
              <a:off x="349002" y="4557542"/>
              <a:ext cx="2553690" cy="269304"/>
            </a:xfrm>
            <a:prstGeom prst="rect">
              <a:avLst/>
            </a:prstGeom>
            <a:ln>
              <a:noFill/>
            </a:ln>
          </p:spPr>
          <p:txBody>
            <a:bodyPr lIns="0" tIns="0" rIns="0" bIns="0" rtlCol="0" anchor="t">
              <a:spAutoFit/>
            </a:bodyPr>
            <a:lstStyle/>
            <a:p>
              <a:pPr algn="ctr">
                <a:lnSpc>
                  <a:spcPts val="2053"/>
                </a:lnSpc>
                <a:spcBef>
                  <a:spcPct val="0"/>
                </a:spcBef>
              </a:pPr>
              <a:r>
                <a:rPr lang="en-US" sz="2033" dirty="0">
                  <a:solidFill>
                    <a:srgbClr val="FFFFFF"/>
                  </a:solidFill>
                  <a:latin typeface="Glacial Indifference Bold"/>
                </a:rPr>
                <a:t>RANDOM FOREST</a:t>
              </a:r>
            </a:p>
          </p:txBody>
        </p:sp>
      </p:grpSp>
      <p:grpSp>
        <p:nvGrpSpPr>
          <p:cNvPr id="33" name="Grupo 32">
            <a:extLst>
              <a:ext uri="{FF2B5EF4-FFF2-40B4-BE49-F238E27FC236}">
                <a16:creationId xmlns:a16="http://schemas.microsoft.com/office/drawing/2014/main" id="{47AA4EFF-0B98-33E1-C28B-FB5CD0F9D756}"/>
              </a:ext>
            </a:extLst>
          </p:cNvPr>
          <p:cNvGrpSpPr/>
          <p:nvPr/>
        </p:nvGrpSpPr>
        <p:grpSpPr>
          <a:xfrm>
            <a:off x="419849" y="2019454"/>
            <a:ext cx="2553690" cy="614669"/>
            <a:chOff x="499609" y="1344217"/>
            <a:chExt cx="2553690" cy="614669"/>
          </a:xfrm>
        </p:grpSpPr>
        <p:grpSp>
          <p:nvGrpSpPr>
            <p:cNvPr id="29" name="Group 29"/>
            <p:cNvGrpSpPr/>
            <p:nvPr/>
          </p:nvGrpSpPr>
          <p:grpSpPr>
            <a:xfrm>
              <a:off x="499609" y="1344217"/>
              <a:ext cx="2361897" cy="614669"/>
              <a:chOff x="0" y="0"/>
              <a:chExt cx="884921" cy="230295"/>
            </a:xfrm>
          </p:grpSpPr>
          <p:sp>
            <p:nvSpPr>
              <p:cNvPr id="30" name="Freeform 30"/>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31" name="TextBox 31"/>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32" name="TextBox 32"/>
            <p:cNvSpPr txBox="1"/>
            <p:nvPr/>
          </p:nvSpPr>
          <p:spPr>
            <a:xfrm>
              <a:off x="499609" y="1512206"/>
              <a:ext cx="2553690" cy="243656"/>
            </a:xfrm>
            <a:prstGeom prst="rect">
              <a:avLst/>
            </a:prstGeom>
            <a:ln>
              <a:noFill/>
            </a:ln>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LINEAR REGRESSION</a:t>
              </a:r>
            </a:p>
          </p:txBody>
        </p:sp>
      </p:grpSp>
      <p:sp>
        <p:nvSpPr>
          <p:cNvPr id="39" name="TextBox 12"/>
          <p:cNvSpPr txBox="1"/>
          <p:nvPr/>
        </p:nvSpPr>
        <p:spPr>
          <a:xfrm>
            <a:off x="3997028" y="1514755"/>
            <a:ext cx="7501033" cy="4202112"/>
          </a:xfrm>
          <a:prstGeom prst="rect">
            <a:avLst/>
          </a:prstGeom>
        </p:spPr>
        <p:txBody>
          <a:bodyPr lIns="0" tIns="0" rIns="0" bIns="0" rtlCol="0" anchor="t">
            <a:spAutoFit/>
          </a:bodyPr>
          <a:lstStyle/>
          <a:p>
            <a:pPr algn="l"/>
            <a:r>
              <a:rPr lang="en-CA" sz="2800" b="1" i="0" dirty="0">
                <a:effectLst/>
                <a:latin typeface="system-ui"/>
              </a:rPr>
              <a:t>Objective:</a:t>
            </a:r>
          </a:p>
          <a:p>
            <a:pPr algn="l">
              <a:buFont typeface="Arial" panose="020B0604020202020204" pitchFamily="34" charset="0"/>
              <a:buChar char="•"/>
            </a:pPr>
            <a:r>
              <a:rPr lang="en-CA" sz="2800" b="0" i="0" dirty="0">
                <a:effectLst/>
                <a:latin typeface="system-ui"/>
              </a:rPr>
              <a:t>Predict car prices based on features.</a:t>
            </a:r>
          </a:p>
          <a:p>
            <a:pPr algn="l"/>
            <a:endParaRPr lang="en-CA" sz="2800" b="1" i="0" dirty="0">
              <a:effectLst/>
              <a:latin typeface="system-ui"/>
            </a:endParaRPr>
          </a:p>
          <a:p>
            <a:pPr algn="l"/>
            <a:r>
              <a:rPr lang="en-CA" sz="2800" b="1" i="0" dirty="0">
                <a:effectLst/>
                <a:latin typeface="system-ui"/>
              </a:rPr>
              <a:t>Features for Clustering:</a:t>
            </a:r>
          </a:p>
          <a:p>
            <a:pPr algn="l">
              <a:buFont typeface="Arial" panose="020B0604020202020204" pitchFamily="34" charset="0"/>
              <a:buChar char="•"/>
            </a:pPr>
            <a:r>
              <a:rPr lang="en-CA" sz="2800" b="0" i="0" dirty="0">
                <a:effectLst/>
                <a:latin typeface="system-ui"/>
              </a:rPr>
              <a:t>Select relevant features: Price, Year, Mileage, Engine Capacity, Seating Capacity, Type, Gearbox, Fuel, Car Condition.</a:t>
            </a:r>
          </a:p>
          <a:p>
            <a:pPr algn="l">
              <a:buFont typeface="Arial" panose="020B0604020202020204" pitchFamily="34" charset="0"/>
              <a:buChar char="•"/>
            </a:pPr>
            <a:r>
              <a:rPr lang="en-CA" sz="2800" b="0" i="0" dirty="0">
                <a:effectLst/>
                <a:latin typeface="system-ui"/>
              </a:rPr>
              <a:t>Convert categorical variables (e.g., Fuel, Car Condition) into dummy/encoded variables.</a:t>
            </a:r>
          </a:p>
          <a:p>
            <a:pPr algn="ctr">
              <a:lnSpc>
                <a:spcPts val="2422"/>
              </a:lnSpc>
              <a:spcBef>
                <a:spcPct val="0"/>
              </a:spcBef>
            </a:pPr>
            <a:endParaRPr lang="en-US" sz="2755" dirty="0">
              <a:solidFill>
                <a:srgbClr val="000000"/>
              </a:solidFill>
              <a:latin typeface="Century Gothic Paneurope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29266" y="244259"/>
            <a:ext cx="1671285" cy="153888"/>
          </a:xfrm>
          <a:prstGeom prst="rect">
            <a:avLst/>
          </a:prstGeom>
        </p:spPr>
        <p:txBody>
          <a:bodyPr lIns="0" tIns="0" rIns="0" bIns="0" rtlCol="0" anchor="t">
            <a:spAutoFit/>
          </a:bodyPr>
          <a:lstStyle/>
          <a:p>
            <a:pPr algn="ctr">
              <a:lnSpc>
                <a:spcPts val="1225"/>
              </a:lnSpc>
              <a:spcBef>
                <a:spcPct val="0"/>
              </a:spcBef>
            </a:pPr>
            <a:r>
              <a:rPr lang="en-US" sz="1212">
                <a:solidFill>
                  <a:srgbClr val="FFFFFF"/>
                </a:solidFill>
                <a:latin typeface="Glacial Indifference Bold"/>
              </a:rPr>
              <a:t>LINEAR REGRESSION</a:t>
            </a:r>
          </a:p>
        </p:txBody>
      </p:sp>
      <p:sp>
        <p:nvSpPr>
          <p:cNvPr id="8" name="TextBox 8"/>
          <p:cNvSpPr txBox="1"/>
          <p:nvPr/>
        </p:nvSpPr>
        <p:spPr>
          <a:xfrm>
            <a:off x="1983405" y="160217"/>
            <a:ext cx="9511427" cy="337015"/>
          </a:xfrm>
          <a:prstGeom prst="rect">
            <a:avLst/>
          </a:prstGeom>
        </p:spPr>
        <p:txBody>
          <a:bodyPr lIns="0" tIns="0" rIns="0" bIns="0" rtlCol="0" anchor="t">
            <a:spAutoFit/>
          </a:bodyPr>
          <a:lstStyle/>
          <a:p>
            <a:pPr algn="ctr">
              <a:lnSpc>
                <a:spcPts val="2799"/>
              </a:lnSpc>
              <a:spcBef>
                <a:spcPct val="0"/>
              </a:spcBef>
            </a:pPr>
            <a:r>
              <a:rPr lang="en-US" sz="1999" dirty="0">
                <a:solidFill>
                  <a:srgbClr val="000000"/>
                </a:solidFill>
                <a:latin typeface="Century Gothic Paneuropean"/>
              </a:rPr>
              <a:t>Extract of the Code in Python.</a:t>
            </a:r>
          </a:p>
        </p:txBody>
      </p:sp>
      <p:pic>
        <p:nvPicPr>
          <p:cNvPr id="11" name="Imagen 10">
            <a:extLst>
              <a:ext uri="{FF2B5EF4-FFF2-40B4-BE49-F238E27FC236}">
                <a16:creationId xmlns:a16="http://schemas.microsoft.com/office/drawing/2014/main" id="{6FB932D0-751C-6CD8-1D07-BDD7275DECAB}"/>
              </a:ext>
            </a:extLst>
          </p:cNvPr>
          <p:cNvPicPr>
            <a:picLocks noChangeAspect="1"/>
          </p:cNvPicPr>
          <p:nvPr/>
        </p:nvPicPr>
        <p:blipFill>
          <a:blip r:embed="rId2"/>
          <a:stretch>
            <a:fillRect/>
          </a:stretch>
        </p:blipFill>
        <p:spPr>
          <a:xfrm>
            <a:off x="351033" y="900503"/>
            <a:ext cx="5946267" cy="3116784"/>
          </a:xfrm>
          <a:prstGeom prst="rect">
            <a:avLst/>
          </a:prstGeom>
        </p:spPr>
      </p:pic>
      <p:grpSp>
        <p:nvGrpSpPr>
          <p:cNvPr id="12" name="Grupo 11">
            <a:extLst>
              <a:ext uri="{FF2B5EF4-FFF2-40B4-BE49-F238E27FC236}">
                <a16:creationId xmlns:a16="http://schemas.microsoft.com/office/drawing/2014/main" id="{1CB60541-DED1-9A96-19F1-8BD762BF0D57}"/>
              </a:ext>
            </a:extLst>
          </p:cNvPr>
          <p:cNvGrpSpPr/>
          <p:nvPr/>
        </p:nvGrpSpPr>
        <p:grpSpPr>
          <a:xfrm>
            <a:off x="129266" y="160217"/>
            <a:ext cx="2553690" cy="614669"/>
            <a:chOff x="499609" y="1344217"/>
            <a:chExt cx="2553690" cy="614669"/>
          </a:xfrm>
        </p:grpSpPr>
        <p:grpSp>
          <p:nvGrpSpPr>
            <p:cNvPr id="13" name="Group 29">
              <a:extLst>
                <a:ext uri="{FF2B5EF4-FFF2-40B4-BE49-F238E27FC236}">
                  <a16:creationId xmlns:a16="http://schemas.microsoft.com/office/drawing/2014/main" id="{4D1395FA-5EC9-48C9-9FBC-1A1EBB93DE64}"/>
                </a:ext>
              </a:extLst>
            </p:cNvPr>
            <p:cNvGrpSpPr/>
            <p:nvPr/>
          </p:nvGrpSpPr>
          <p:grpSpPr>
            <a:xfrm>
              <a:off x="499609" y="1344217"/>
              <a:ext cx="2361897" cy="614669"/>
              <a:chOff x="0" y="0"/>
              <a:chExt cx="884921" cy="230295"/>
            </a:xfrm>
          </p:grpSpPr>
          <p:sp>
            <p:nvSpPr>
              <p:cNvPr id="16" name="Freeform 30">
                <a:extLst>
                  <a:ext uri="{FF2B5EF4-FFF2-40B4-BE49-F238E27FC236}">
                    <a16:creationId xmlns:a16="http://schemas.microsoft.com/office/drawing/2014/main" id="{B3D4CC0B-0B4E-296D-435A-3E7FA6F61B13}"/>
                  </a:ext>
                </a:extLst>
              </p:cNvPr>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17" name="TextBox 31">
                <a:extLst>
                  <a:ext uri="{FF2B5EF4-FFF2-40B4-BE49-F238E27FC236}">
                    <a16:creationId xmlns:a16="http://schemas.microsoft.com/office/drawing/2014/main" id="{FCF0AC2B-AD75-AE88-5813-D51E27609B41}"/>
                  </a:ext>
                </a:extLst>
              </p:cNvPr>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15" name="TextBox 32">
              <a:extLst>
                <a:ext uri="{FF2B5EF4-FFF2-40B4-BE49-F238E27FC236}">
                  <a16:creationId xmlns:a16="http://schemas.microsoft.com/office/drawing/2014/main" id="{1C83416D-5317-9B70-00F4-276E0C0C0FEB}"/>
                </a:ext>
              </a:extLst>
            </p:cNvPr>
            <p:cNvSpPr txBox="1"/>
            <p:nvPr/>
          </p:nvSpPr>
          <p:spPr>
            <a:xfrm>
              <a:off x="499609" y="1512206"/>
              <a:ext cx="2553690" cy="247055"/>
            </a:xfrm>
            <a:prstGeom prst="rect">
              <a:avLst/>
            </a:prstGeom>
            <a:ln>
              <a:noFill/>
            </a:ln>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MODEL</a:t>
              </a:r>
            </a:p>
          </p:txBody>
        </p:sp>
      </p:grpSp>
      <p:pic>
        <p:nvPicPr>
          <p:cNvPr id="19" name="Imagen 18">
            <a:extLst>
              <a:ext uri="{FF2B5EF4-FFF2-40B4-BE49-F238E27FC236}">
                <a16:creationId xmlns:a16="http://schemas.microsoft.com/office/drawing/2014/main" id="{3D7FB65C-E366-2C48-8237-ADCB720A8CF2}"/>
              </a:ext>
            </a:extLst>
          </p:cNvPr>
          <p:cNvPicPr>
            <a:picLocks noChangeAspect="1"/>
          </p:cNvPicPr>
          <p:nvPr/>
        </p:nvPicPr>
        <p:blipFill>
          <a:blip r:embed="rId3"/>
          <a:stretch>
            <a:fillRect/>
          </a:stretch>
        </p:blipFill>
        <p:spPr>
          <a:xfrm>
            <a:off x="0" y="4031301"/>
            <a:ext cx="6096528" cy="541067"/>
          </a:xfrm>
          <a:prstGeom prst="rect">
            <a:avLst/>
          </a:prstGeom>
        </p:spPr>
      </p:pic>
      <p:pic>
        <p:nvPicPr>
          <p:cNvPr id="21" name="Imagen 20">
            <a:extLst>
              <a:ext uri="{FF2B5EF4-FFF2-40B4-BE49-F238E27FC236}">
                <a16:creationId xmlns:a16="http://schemas.microsoft.com/office/drawing/2014/main" id="{A80CE2B5-20D7-0B48-FFE4-F32DCEA10C68}"/>
              </a:ext>
            </a:extLst>
          </p:cNvPr>
          <p:cNvPicPr>
            <a:picLocks noChangeAspect="1"/>
          </p:cNvPicPr>
          <p:nvPr/>
        </p:nvPicPr>
        <p:blipFill>
          <a:blip r:embed="rId4"/>
          <a:stretch>
            <a:fillRect/>
          </a:stretch>
        </p:blipFill>
        <p:spPr>
          <a:xfrm>
            <a:off x="697168" y="4572368"/>
            <a:ext cx="4149654" cy="2213092"/>
          </a:xfrm>
          <a:prstGeom prst="rect">
            <a:avLst/>
          </a:prstGeom>
        </p:spPr>
      </p:pic>
      <p:pic>
        <p:nvPicPr>
          <p:cNvPr id="23" name="Imagen 22">
            <a:extLst>
              <a:ext uri="{FF2B5EF4-FFF2-40B4-BE49-F238E27FC236}">
                <a16:creationId xmlns:a16="http://schemas.microsoft.com/office/drawing/2014/main" id="{18B675B9-D10B-9E19-DBA5-AF90E8E4E8A7}"/>
              </a:ext>
            </a:extLst>
          </p:cNvPr>
          <p:cNvPicPr>
            <a:picLocks noChangeAspect="1"/>
          </p:cNvPicPr>
          <p:nvPr/>
        </p:nvPicPr>
        <p:blipFill>
          <a:blip r:embed="rId5"/>
          <a:stretch>
            <a:fillRect/>
          </a:stretch>
        </p:blipFill>
        <p:spPr>
          <a:xfrm>
            <a:off x="6403770" y="900503"/>
            <a:ext cx="5091062" cy="52491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4119" y="290519"/>
            <a:ext cx="2067132" cy="192360"/>
          </a:xfrm>
          <a:prstGeom prst="rect">
            <a:avLst/>
          </a:prstGeom>
        </p:spPr>
        <p:txBody>
          <a:bodyPr lIns="0" tIns="0" rIns="0" bIns="0" rtlCol="0" anchor="t">
            <a:spAutoFit/>
          </a:bodyPr>
          <a:lstStyle/>
          <a:p>
            <a:pPr algn="ctr">
              <a:lnSpc>
                <a:spcPts val="1515"/>
              </a:lnSpc>
              <a:spcBef>
                <a:spcPct val="0"/>
              </a:spcBef>
            </a:pPr>
            <a:r>
              <a:rPr lang="en-US" sz="1499">
                <a:solidFill>
                  <a:srgbClr val="FFFFFF"/>
                </a:solidFill>
                <a:latin typeface="Glacial Indifference Bold"/>
              </a:rPr>
              <a:t>LINEAR REGRESSION</a:t>
            </a:r>
          </a:p>
        </p:txBody>
      </p:sp>
      <p:pic>
        <p:nvPicPr>
          <p:cNvPr id="19" name="Imagen 18">
            <a:extLst>
              <a:ext uri="{FF2B5EF4-FFF2-40B4-BE49-F238E27FC236}">
                <a16:creationId xmlns:a16="http://schemas.microsoft.com/office/drawing/2014/main" id="{94AE4852-B503-0163-192F-5358F3A08619}"/>
              </a:ext>
            </a:extLst>
          </p:cNvPr>
          <p:cNvPicPr>
            <a:picLocks noChangeAspect="1"/>
          </p:cNvPicPr>
          <p:nvPr/>
        </p:nvPicPr>
        <p:blipFill>
          <a:blip r:embed="rId3"/>
          <a:stretch>
            <a:fillRect/>
          </a:stretch>
        </p:blipFill>
        <p:spPr>
          <a:xfrm>
            <a:off x="2389256" y="467551"/>
            <a:ext cx="9418748" cy="2893795"/>
          </a:xfrm>
          <a:prstGeom prst="rect">
            <a:avLst/>
          </a:prstGeom>
        </p:spPr>
      </p:pic>
      <p:grpSp>
        <p:nvGrpSpPr>
          <p:cNvPr id="9" name="Grupo 8">
            <a:extLst>
              <a:ext uri="{FF2B5EF4-FFF2-40B4-BE49-F238E27FC236}">
                <a16:creationId xmlns:a16="http://schemas.microsoft.com/office/drawing/2014/main" id="{D62A5671-88C6-9C14-7ED8-A0244518701E}"/>
              </a:ext>
            </a:extLst>
          </p:cNvPr>
          <p:cNvGrpSpPr/>
          <p:nvPr/>
        </p:nvGrpSpPr>
        <p:grpSpPr>
          <a:xfrm>
            <a:off x="129266" y="160217"/>
            <a:ext cx="2553690" cy="614669"/>
            <a:chOff x="499609" y="1344217"/>
            <a:chExt cx="2553690" cy="614669"/>
          </a:xfrm>
        </p:grpSpPr>
        <p:grpSp>
          <p:nvGrpSpPr>
            <p:cNvPr id="10" name="Group 29">
              <a:extLst>
                <a:ext uri="{FF2B5EF4-FFF2-40B4-BE49-F238E27FC236}">
                  <a16:creationId xmlns:a16="http://schemas.microsoft.com/office/drawing/2014/main" id="{92E91ABE-F0CD-138B-5924-C67036B52934}"/>
                </a:ext>
              </a:extLst>
            </p:cNvPr>
            <p:cNvGrpSpPr/>
            <p:nvPr/>
          </p:nvGrpSpPr>
          <p:grpSpPr>
            <a:xfrm>
              <a:off x="499609" y="1344217"/>
              <a:ext cx="2361897" cy="614669"/>
              <a:chOff x="0" y="0"/>
              <a:chExt cx="884921" cy="230295"/>
            </a:xfrm>
          </p:grpSpPr>
          <p:sp>
            <p:nvSpPr>
              <p:cNvPr id="12" name="Freeform 30">
                <a:extLst>
                  <a:ext uri="{FF2B5EF4-FFF2-40B4-BE49-F238E27FC236}">
                    <a16:creationId xmlns:a16="http://schemas.microsoft.com/office/drawing/2014/main" id="{2159C2EB-E215-CBEE-E6BC-2A3362C85043}"/>
                  </a:ext>
                </a:extLst>
              </p:cNvPr>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13" name="TextBox 31">
                <a:extLst>
                  <a:ext uri="{FF2B5EF4-FFF2-40B4-BE49-F238E27FC236}">
                    <a16:creationId xmlns:a16="http://schemas.microsoft.com/office/drawing/2014/main" id="{5BC96E40-687D-079C-59A5-0D7399079132}"/>
                  </a:ext>
                </a:extLst>
              </p:cNvPr>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11" name="TextBox 32">
              <a:extLst>
                <a:ext uri="{FF2B5EF4-FFF2-40B4-BE49-F238E27FC236}">
                  <a16:creationId xmlns:a16="http://schemas.microsoft.com/office/drawing/2014/main" id="{B4B79FBD-4908-1796-DFC3-879D28C46E7C}"/>
                </a:ext>
              </a:extLst>
            </p:cNvPr>
            <p:cNvSpPr txBox="1"/>
            <p:nvPr/>
          </p:nvSpPr>
          <p:spPr>
            <a:xfrm>
              <a:off x="499609" y="1512206"/>
              <a:ext cx="2553690" cy="247055"/>
            </a:xfrm>
            <a:prstGeom prst="rect">
              <a:avLst/>
            </a:prstGeom>
            <a:ln>
              <a:noFill/>
            </a:ln>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Results</a:t>
              </a:r>
            </a:p>
          </p:txBody>
        </p:sp>
      </p:grpSp>
      <p:pic>
        <p:nvPicPr>
          <p:cNvPr id="17" name="Imagen 16">
            <a:extLst>
              <a:ext uri="{FF2B5EF4-FFF2-40B4-BE49-F238E27FC236}">
                <a16:creationId xmlns:a16="http://schemas.microsoft.com/office/drawing/2014/main" id="{C7B563E5-DB1E-F373-1273-90F52367CA65}"/>
              </a:ext>
            </a:extLst>
          </p:cNvPr>
          <p:cNvPicPr>
            <a:picLocks noChangeAspect="1"/>
          </p:cNvPicPr>
          <p:nvPr/>
        </p:nvPicPr>
        <p:blipFill>
          <a:blip r:embed="rId4"/>
          <a:stretch>
            <a:fillRect/>
          </a:stretch>
        </p:blipFill>
        <p:spPr>
          <a:xfrm>
            <a:off x="952761" y="3789042"/>
            <a:ext cx="11022297" cy="23184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630936" y="640080"/>
            <a:ext cx="4818888"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a:solidFill>
                  <a:schemeClr val="tx1"/>
                </a:solidFill>
                <a:latin typeface="+mj-lt"/>
                <a:ea typeface="+mj-ea"/>
                <a:cs typeface="+mj-cs"/>
              </a:rPr>
              <a:t>DATA SET</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spc="124" dirty="0"/>
              <a:t>SOURCE</a:t>
            </a:r>
          </a:p>
          <a:p>
            <a:pPr indent="-228600">
              <a:lnSpc>
                <a:spcPct val="90000"/>
              </a:lnSpc>
              <a:spcAft>
                <a:spcPts val="600"/>
              </a:spcAft>
              <a:buFont typeface="Arial" panose="020B0604020202020204" pitchFamily="34" charset="0"/>
              <a:buChar char="•"/>
            </a:pPr>
            <a:r>
              <a:rPr lang="en-US" sz="2200" spc="124" dirty="0">
                <a:hlinkClick r:id="rId2"/>
              </a:rPr>
              <a:t>https://www.kaggle.com/datasets/lainguyn123/australia-car-market-data</a:t>
            </a:r>
            <a:endParaRPr lang="en-US" sz="2200" spc="124" dirty="0"/>
          </a:p>
          <a:p>
            <a:pPr indent="-228600">
              <a:lnSpc>
                <a:spcPct val="90000"/>
              </a:lnSpc>
              <a:spcAft>
                <a:spcPts val="600"/>
              </a:spcAft>
              <a:buFont typeface="Arial" panose="020B0604020202020204" pitchFamily="34" charset="0"/>
              <a:buChar char="•"/>
            </a:pPr>
            <a:endParaRPr lang="en-US" sz="2200" spc="124" dirty="0"/>
          </a:p>
          <a:p>
            <a:pPr indent="-228600">
              <a:lnSpc>
                <a:spcPct val="90000"/>
              </a:lnSpc>
              <a:spcAft>
                <a:spcPts val="600"/>
              </a:spcAft>
              <a:buFont typeface="Arial" panose="020B0604020202020204" pitchFamily="34" charset="0"/>
              <a:buChar char="•"/>
            </a:pPr>
            <a:r>
              <a:rPr lang="en-US" sz="2200" spc="124" dirty="0"/>
              <a:t>There are new and used cars from 1989 to 2022, and there are several brands and types. </a:t>
            </a:r>
          </a:p>
        </p:txBody>
      </p:sp>
      <p:pic>
        <p:nvPicPr>
          <p:cNvPr id="2" name="Imagen 6" descr="A close up of words&#10;&#10;Description automatically generated">
            <a:extLst>
              <a:ext uri="{FF2B5EF4-FFF2-40B4-BE49-F238E27FC236}">
                <a16:creationId xmlns:a16="http://schemas.microsoft.com/office/drawing/2014/main" id="{6F22C694-BC38-90D9-C26A-13A4D6ACB750}"/>
              </a:ext>
            </a:extLst>
          </p:cNvPr>
          <p:cNvPicPr>
            <a:picLocks noChangeAspect="1"/>
          </p:cNvPicPr>
          <p:nvPr/>
        </p:nvPicPr>
        <p:blipFill>
          <a:blip r:embed="rId3"/>
          <a:stretch>
            <a:fillRect/>
          </a:stretch>
        </p:blipFill>
        <p:spPr>
          <a:xfrm>
            <a:off x="6099048" y="1907313"/>
            <a:ext cx="5458968" cy="3043374"/>
          </a:xfrm>
          <a:prstGeom prst="rect">
            <a:avLst/>
          </a:prstGeom>
        </p:spPr>
      </p:pic>
      <p:pic>
        <p:nvPicPr>
          <p:cNvPr id="8" name="Imagen 7" descr="A blue text on a white background&#10;&#10;Description automatically generated">
            <a:extLst>
              <a:ext uri="{FF2B5EF4-FFF2-40B4-BE49-F238E27FC236}">
                <a16:creationId xmlns:a16="http://schemas.microsoft.com/office/drawing/2014/main" id="{2E68C2BE-2563-4E8C-0EA8-2E72EDA880A1}"/>
              </a:ext>
            </a:extLst>
          </p:cNvPr>
          <p:cNvPicPr>
            <a:picLocks noChangeAspect="1"/>
          </p:cNvPicPr>
          <p:nvPr/>
        </p:nvPicPr>
        <p:blipFill>
          <a:blip r:embed="rId4"/>
          <a:stretch>
            <a:fillRect/>
          </a:stretch>
        </p:blipFill>
        <p:spPr>
          <a:xfrm>
            <a:off x="10390909" y="242259"/>
            <a:ext cx="1562486" cy="667729"/>
          </a:xfrm>
          <a:prstGeom prst="rect">
            <a:avLst/>
          </a:prstGeom>
        </p:spPr>
      </p:pic>
      <p:sp>
        <p:nvSpPr>
          <p:cNvPr id="3" name="TextBox 2">
            <a:extLst>
              <a:ext uri="{FF2B5EF4-FFF2-40B4-BE49-F238E27FC236}">
                <a16:creationId xmlns:a16="http://schemas.microsoft.com/office/drawing/2014/main" id="{AC1025A4-412D-9814-94FE-1E11CA7E4806}"/>
              </a:ext>
            </a:extLst>
          </p:cNvPr>
          <p:cNvSpPr txBox="1"/>
          <p:nvPr/>
        </p:nvSpPr>
        <p:spPr>
          <a:xfrm>
            <a:off x="7585167" y="5172892"/>
            <a:ext cx="2995748" cy="338554"/>
          </a:xfrm>
          <a:prstGeom prst="rect">
            <a:avLst/>
          </a:prstGeom>
          <a:noFill/>
        </p:spPr>
        <p:txBody>
          <a:bodyPr wrap="square" rtlCol="0">
            <a:spAutoFit/>
          </a:bodyPr>
          <a:lstStyle/>
          <a:p>
            <a:r>
              <a:rPr lang="en-CA" sz="1600" dirty="0"/>
              <a:t>Brands was created by python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1F4FEE0-E39A-CBB5-CC23-FD06AA52DA06}"/>
              </a:ext>
            </a:extLst>
          </p:cNvPr>
          <p:cNvPicPr>
            <a:picLocks noChangeAspect="1"/>
          </p:cNvPicPr>
          <p:nvPr/>
        </p:nvPicPr>
        <p:blipFill>
          <a:blip r:embed="rId2"/>
          <a:srcRect l="9653"/>
          <a:stretch/>
        </p:blipFill>
        <p:spPr>
          <a:xfrm>
            <a:off x="193821" y="351818"/>
            <a:ext cx="6206978" cy="3684438"/>
          </a:xfrm>
          <a:prstGeom prst="rect">
            <a:avLst/>
          </a:prstGeom>
        </p:spPr>
      </p:pic>
      <p:pic>
        <p:nvPicPr>
          <p:cNvPr id="3" name="Imagen 2">
            <a:extLst>
              <a:ext uri="{FF2B5EF4-FFF2-40B4-BE49-F238E27FC236}">
                <a16:creationId xmlns:a16="http://schemas.microsoft.com/office/drawing/2014/main" id="{33B91A9E-90DD-3167-E095-57CDEE0830EC}"/>
              </a:ext>
            </a:extLst>
          </p:cNvPr>
          <p:cNvPicPr>
            <a:picLocks noChangeAspect="1"/>
          </p:cNvPicPr>
          <p:nvPr/>
        </p:nvPicPr>
        <p:blipFill>
          <a:blip r:embed="rId3"/>
          <a:stretch>
            <a:fillRect/>
          </a:stretch>
        </p:blipFill>
        <p:spPr>
          <a:xfrm>
            <a:off x="4140787" y="2319607"/>
            <a:ext cx="7620000" cy="4355513"/>
          </a:xfrm>
          <a:prstGeom prst="rect">
            <a:avLst/>
          </a:prstGeom>
        </p:spPr>
      </p:pic>
      <p:sp>
        <p:nvSpPr>
          <p:cNvPr id="7" name="CuadroTexto 6">
            <a:extLst>
              <a:ext uri="{FF2B5EF4-FFF2-40B4-BE49-F238E27FC236}">
                <a16:creationId xmlns:a16="http://schemas.microsoft.com/office/drawing/2014/main" id="{86868B63-1014-2FE0-05CD-F23071D04481}"/>
              </a:ext>
            </a:extLst>
          </p:cNvPr>
          <p:cNvSpPr txBox="1"/>
          <p:nvPr/>
        </p:nvSpPr>
        <p:spPr>
          <a:xfrm>
            <a:off x="7091680" y="755134"/>
            <a:ext cx="3749040" cy="707886"/>
          </a:xfrm>
          <a:prstGeom prst="rect">
            <a:avLst/>
          </a:prstGeom>
          <a:noFill/>
        </p:spPr>
        <p:txBody>
          <a:bodyPr wrap="square">
            <a:spAutoFit/>
          </a:bodyPr>
          <a:lstStyle/>
          <a:p>
            <a:pPr algn="l"/>
            <a:r>
              <a:rPr lang="en-US" sz="2000" b="1" i="0" dirty="0">
                <a:effectLst/>
                <a:latin typeface="system-ui"/>
              </a:rPr>
              <a:t>Features have the most significant impact on car prices.</a:t>
            </a:r>
          </a:p>
        </p:txBody>
      </p:sp>
    </p:spTree>
    <p:extLst>
      <p:ext uri="{BB962C8B-B14F-4D97-AF65-F5344CB8AC3E}">
        <p14:creationId xmlns:p14="http://schemas.microsoft.com/office/powerpoint/2010/main" val="2889310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8D80F-8734-6A03-8C07-357BF2C73A5C}"/>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B1121EBA-DF4E-492C-FB21-C34FE4D46C72}"/>
              </a:ext>
            </a:extLst>
          </p:cNvPr>
          <p:cNvSpPr/>
          <p:nvPr/>
        </p:nvSpPr>
        <p:spPr>
          <a:xfrm>
            <a:off x="4955667" y="844731"/>
            <a:ext cx="6829933" cy="5401365"/>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pPr marL="342900" indent="-342900">
              <a:buFontTx/>
              <a:buChar char="-"/>
            </a:pPr>
            <a:endParaRPr lang="en-CA" sz="2400" noProof="0" dirty="0"/>
          </a:p>
          <a:p>
            <a:pPr marL="342900" indent="-342900">
              <a:buFontTx/>
              <a:buChar char="-"/>
            </a:pPr>
            <a:r>
              <a:rPr lang="en-CA" sz="2400" noProof="0" dirty="0"/>
              <a:t>You don’t know if a model is good or not until you try it.   </a:t>
            </a:r>
            <a:r>
              <a:rPr lang="en-CA" sz="2400" dirty="0"/>
              <a:t>We dropped two datasets.</a:t>
            </a:r>
          </a:p>
          <a:p>
            <a:pPr marL="342900" indent="-342900">
              <a:buFontTx/>
              <a:buChar char="-"/>
            </a:pPr>
            <a:r>
              <a:rPr lang="en-CA" sz="2400" noProof="0" dirty="0"/>
              <a:t>Some models are complicated to do in Excel. </a:t>
            </a:r>
          </a:p>
          <a:p>
            <a:pPr marL="342900" indent="-342900">
              <a:buFontTx/>
              <a:buChar char="-"/>
            </a:pPr>
            <a:r>
              <a:rPr lang="en-CA" sz="2400" dirty="0"/>
              <a:t>You need to run the model several times to do fine-tuning.</a:t>
            </a:r>
          </a:p>
          <a:p>
            <a:pPr marL="171450" indent="-171450">
              <a:buFontTx/>
              <a:buChar char="-"/>
            </a:pPr>
            <a:r>
              <a:rPr lang="en-CA" sz="2400" noProof="0" dirty="0"/>
              <a:t> CSV files are not XLMs; save it in the correct way to avoid losing the work.  </a:t>
            </a:r>
          </a:p>
          <a:p>
            <a:pPr marL="171450" indent="-171450">
              <a:buFontTx/>
              <a:buChar char="-"/>
            </a:pPr>
            <a:r>
              <a:rPr lang="en-CA" sz="2400" noProof="0" dirty="0"/>
              <a:t>Python is an excellent tool </a:t>
            </a:r>
            <a:r>
              <a:rPr lang="en-CA" sz="2400" dirty="0"/>
              <a:t>for data science. </a:t>
            </a:r>
          </a:p>
          <a:p>
            <a:r>
              <a:rPr lang="en-CA" sz="2400" dirty="0"/>
              <a:t>- Tools:  Excel,  Anaconda, </a:t>
            </a:r>
            <a:r>
              <a:rPr lang="en-CA" sz="2400" dirty="0" err="1"/>
              <a:t>Jupyter</a:t>
            </a:r>
            <a:r>
              <a:rPr lang="en-CA" sz="2400" dirty="0"/>
              <a:t> Notebook, PPT</a:t>
            </a:r>
          </a:p>
          <a:p>
            <a:pPr marL="171450" indent="-171450">
              <a:buFontTx/>
              <a:buChar char="-"/>
            </a:pPr>
            <a:r>
              <a:rPr lang="en-CA" sz="2400" dirty="0"/>
              <a:t>Git Hub</a:t>
            </a:r>
            <a:endParaRPr lang="en-CA" sz="1200" noProof="0" dirty="0"/>
          </a:p>
        </p:txBody>
      </p:sp>
      <p:sp>
        <p:nvSpPr>
          <p:cNvPr id="12" name="Freeform 12">
            <a:extLst>
              <a:ext uri="{FF2B5EF4-FFF2-40B4-BE49-F238E27FC236}">
                <a16:creationId xmlns:a16="http://schemas.microsoft.com/office/drawing/2014/main" id="{C2453E9B-293A-D536-0B9A-7CC218F4D8FD}"/>
              </a:ext>
            </a:extLst>
          </p:cNvPr>
          <p:cNvSpPr/>
          <p:nvPr/>
        </p:nvSpPr>
        <p:spPr>
          <a:xfrm>
            <a:off x="635001" y="1099487"/>
            <a:ext cx="3394448" cy="434054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grpSp>
        <p:nvGrpSpPr>
          <p:cNvPr id="8" name="Group 8">
            <a:extLst>
              <a:ext uri="{FF2B5EF4-FFF2-40B4-BE49-F238E27FC236}">
                <a16:creationId xmlns:a16="http://schemas.microsoft.com/office/drawing/2014/main" id="{0F8258BB-0205-748A-1B4B-D9FAC986ED6F}"/>
              </a:ext>
            </a:extLst>
          </p:cNvPr>
          <p:cNvGrpSpPr/>
          <p:nvPr/>
        </p:nvGrpSpPr>
        <p:grpSpPr>
          <a:xfrm>
            <a:off x="0" y="5125914"/>
            <a:ext cx="12192000" cy="1732085"/>
            <a:chOff x="0" y="0"/>
            <a:chExt cx="4816593" cy="916399"/>
          </a:xfrm>
          <a:solidFill>
            <a:srgbClr val="FF9900"/>
          </a:solidFill>
        </p:grpSpPr>
        <p:sp>
          <p:nvSpPr>
            <p:cNvPr id="9" name="Freeform 9">
              <a:extLst>
                <a:ext uri="{FF2B5EF4-FFF2-40B4-BE49-F238E27FC236}">
                  <a16:creationId xmlns:a16="http://schemas.microsoft.com/office/drawing/2014/main" id="{A4703FE2-51F5-1E2E-FA44-38B7BB27EBE9}"/>
                </a:ext>
              </a:extLst>
            </p:cNvPr>
            <p:cNvSpPr/>
            <p:nvPr/>
          </p:nvSpPr>
          <p:spPr>
            <a:xfrm>
              <a:off x="0" y="0"/>
              <a:ext cx="4816592" cy="916399"/>
            </a:xfrm>
            <a:custGeom>
              <a:avLst/>
              <a:gdLst/>
              <a:ahLst/>
              <a:cxnLst/>
              <a:rect l="l" t="t" r="r" b="b"/>
              <a:pathLst>
                <a:path w="4816592" h="916399">
                  <a:moveTo>
                    <a:pt x="0" y="0"/>
                  </a:moveTo>
                  <a:lnTo>
                    <a:pt x="4816592" y="0"/>
                  </a:lnTo>
                  <a:lnTo>
                    <a:pt x="4816592" y="916399"/>
                  </a:lnTo>
                  <a:lnTo>
                    <a:pt x="0" y="916399"/>
                  </a:lnTo>
                  <a:close/>
                </a:path>
              </a:pathLst>
            </a:custGeom>
            <a:grpFill/>
          </p:spPr>
          <p:txBody>
            <a:bodyPr/>
            <a:lstStyle/>
            <a:p>
              <a:endParaRPr lang="es-VE" sz="1200"/>
            </a:p>
          </p:txBody>
        </p:sp>
        <p:sp>
          <p:nvSpPr>
            <p:cNvPr id="10" name="TextBox 10">
              <a:extLst>
                <a:ext uri="{FF2B5EF4-FFF2-40B4-BE49-F238E27FC236}">
                  <a16:creationId xmlns:a16="http://schemas.microsoft.com/office/drawing/2014/main" id="{2C16D8FA-34D7-4459-E77E-333053D79087}"/>
                </a:ext>
              </a:extLst>
            </p:cNvPr>
            <p:cNvSpPr txBox="1"/>
            <p:nvPr/>
          </p:nvSpPr>
          <p:spPr>
            <a:xfrm>
              <a:off x="0" y="-38100"/>
              <a:ext cx="4816593" cy="954499"/>
            </a:xfrm>
            <a:prstGeom prst="rect">
              <a:avLst/>
            </a:prstGeom>
            <a:grpFill/>
          </p:spPr>
          <p:txBody>
            <a:bodyPr lIns="33867" tIns="33867" rIns="33867" bIns="33867" rtlCol="0" anchor="ctr"/>
            <a:lstStyle/>
            <a:p>
              <a:pPr algn="ctr">
                <a:lnSpc>
                  <a:spcPts val="1773"/>
                </a:lnSpc>
                <a:spcBef>
                  <a:spcPct val="0"/>
                </a:spcBef>
              </a:pPr>
              <a:endParaRPr sz="1200"/>
            </a:p>
          </p:txBody>
        </p:sp>
      </p:grpSp>
      <p:sp>
        <p:nvSpPr>
          <p:cNvPr id="21" name="TextBox 21">
            <a:extLst>
              <a:ext uri="{FF2B5EF4-FFF2-40B4-BE49-F238E27FC236}">
                <a16:creationId xmlns:a16="http://schemas.microsoft.com/office/drawing/2014/main" id="{CBFA91B7-EF9D-CF9E-AF35-57F2EDAB9847}"/>
              </a:ext>
            </a:extLst>
          </p:cNvPr>
          <p:cNvSpPr txBox="1"/>
          <p:nvPr/>
        </p:nvSpPr>
        <p:spPr>
          <a:xfrm>
            <a:off x="4751169" y="103384"/>
            <a:ext cx="7999911" cy="584840"/>
          </a:xfrm>
          <a:prstGeom prst="rect">
            <a:avLst/>
          </a:prstGeom>
        </p:spPr>
        <p:txBody>
          <a:bodyPr lIns="0" tIns="0" rIns="0" bIns="0" rtlCol="0" anchor="t">
            <a:spAutoFit/>
          </a:bodyPr>
          <a:lstStyle/>
          <a:p>
            <a:pPr algn="ctr">
              <a:lnSpc>
                <a:spcPts val="4536"/>
              </a:lnSpc>
              <a:spcBef>
                <a:spcPct val="0"/>
              </a:spcBef>
            </a:pPr>
            <a:r>
              <a:rPr lang="en-US" sz="4491" dirty="0">
                <a:solidFill>
                  <a:srgbClr val="004AAD"/>
                </a:solidFill>
                <a:latin typeface="Glacial Indifference Bold"/>
              </a:rPr>
              <a:t>Learnings and Challenges </a:t>
            </a:r>
          </a:p>
        </p:txBody>
      </p:sp>
      <p:sp>
        <p:nvSpPr>
          <p:cNvPr id="31" name="TextBox 31">
            <a:extLst>
              <a:ext uri="{FF2B5EF4-FFF2-40B4-BE49-F238E27FC236}">
                <a16:creationId xmlns:a16="http://schemas.microsoft.com/office/drawing/2014/main" id="{9870C640-F1CA-F261-DEDC-2A9E6CA3D4F3}"/>
              </a:ext>
            </a:extLst>
          </p:cNvPr>
          <p:cNvSpPr txBox="1"/>
          <p:nvPr/>
        </p:nvSpPr>
        <p:spPr>
          <a:xfrm>
            <a:off x="1227963" y="314540"/>
            <a:ext cx="2361897" cy="716360"/>
          </a:xfrm>
          <a:prstGeom prst="rect">
            <a:avLst/>
          </a:prstGeom>
        </p:spPr>
        <p:txBody>
          <a:bodyPr lIns="33867" tIns="33867" rIns="33867" bIns="33867" rtlCol="0" anchor="ctr"/>
          <a:lstStyle/>
          <a:p>
            <a:pPr algn="ctr">
              <a:lnSpc>
                <a:spcPts val="1773"/>
              </a:lnSpc>
            </a:pPr>
            <a:endParaRPr sz="1200"/>
          </a:p>
        </p:txBody>
      </p:sp>
      <p:pic>
        <p:nvPicPr>
          <p:cNvPr id="3" name="Imagen 2">
            <a:extLst>
              <a:ext uri="{FF2B5EF4-FFF2-40B4-BE49-F238E27FC236}">
                <a16:creationId xmlns:a16="http://schemas.microsoft.com/office/drawing/2014/main" id="{C6034846-0B5D-6F6F-2FE1-528A897C879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0974" y="2262133"/>
            <a:ext cx="3202501" cy="1796525"/>
          </a:xfrm>
          <a:prstGeom prst="rect">
            <a:avLst/>
          </a:prstGeom>
        </p:spPr>
      </p:pic>
      <p:sp>
        <p:nvSpPr>
          <p:cNvPr id="4" name="CuadroTexto 3">
            <a:extLst>
              <a:ext uri="{FF2B5EF4-FFF2-40B4-BE49-F238E27FC236}">
                <a16:creationId xmlns:a16="http://schemas.microsoft.com/office/drawing/2014/main" id="{F465D786-1671-64CB-C894-6458180E0CA5}"/>
              </a:ext>
            </a:extLst>
          </p:cNvPr>
          <p:cNvSpPr txBox="1"/>
          <p:nvPr/>
        </p:nvSpPr>
        <p:spPr>
          <a:xfrm>
            <a:off x="-3" y="6624331"/>
            <a:ext cx="7010400" cy="230832"/>
          </a:xfrm>
          <a:prstGeom prst="rect">
            <a:avLst/>
          </a:prstGeom>
          <a:noFill/>
        </p:spPr>
        <p:txBody>
          <a:bodyPr wrap="square" rtlCol="0">
            <a:spAutoFit/>
          </a:bodyPr>
          <a:lstStyle/>
          <a:p>
            <a:r>
              <a:rPr lang="en-CA" sz="900" dirty="0">
                <a:hlinkClick r:id="rId3" tooltip="https://internationaljournalofresearch.com/2020/06/10/textbooks-a-barrier-for-learning/"/>
              </a:rPr>
              <a:t>Esta </a:t>
            </a:r>
            <a:r>
              <a:rPr lang="en-CA" sz="900" dirty="0" err="1">
                <a:hlinkClick r:id="rId3" tooltip="https://internationaljournalofresearch.com/2020/06/10/textbooks-a-barrier-for-learning/"/>
              </a:rPr>
              <a:t>foto</a:t>
            </a:r>
            <a:r>
              <a:rPr lang="en-CA" sz="900" dirty="0"/>
              <a:t> de Autor </a:t>
            </a:r>
            <a:r>
              <a:rPr lang="en-CA" sz="900" dirty="0" err="1"/>
              <a:t>desconocido</a:t>
            </a:r>
            <a:r>
              <a:rPr lang="en-CA" sz="900" dirty="0"/>
              <a:t> </a:t>
            </a:r>
            <a:r>
              <a:rPr lang="en-CA" sz="900" dirty="0" err="1"/>
              <a:t>está</a:t>
            </a:r>
            <a:r>
              <a:rPr lang="en-CA" sz="900" dirty="0"/>
              <a:t> bajo </a:t>
            </a:r>
            <a:r>
              <a:rPr lang="en-CA" sz="900" dirty="0" err="1"/>
              <a:t>licencia</a:t>
            </a:r>
            <a:r>
              <a:rPr lang="en-CA" sz="900" dirty="0"/>
              <a:t> </a:t>
            </a:r>
            <a:r>
              <a:rPr lang="en-CA" sz="900" dirty="0">
                <a:hlinkClick r:id="rId4" tooltip="https://creativecommons.org/licenses/by-nc-nd/3.0/"/>
              </a:rPr>
              <a:t>CC BY-NC-ND</a:t>
            </a:r>
            <a:endParaRPr lang="en-CA" sz="900" dirty="0"/>
          </a:p>
        </p:txBody>
      </p:sp>
    </p:spTree>
    <p:extLst>
      <p:ext uri="{BB962C8B-B14F-4D97-AF65-F5344CB8AC3E}">
        <p14:creationId xmlns:p14="http://schemas.microsoft.com/office/powerpoint/2010/main" val="973409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2B6-7AB8-2D42-C1F0-7339E4FFD470}"/>
            </a:ext>
          </a:extLst>
        </p:cNvPr>
        <p:cNvGrpSpPr/>
        <p:nvPr/>
      </p:nvGrpSpPr>
      <p:grpSpPr>
        <a:xfrm>
          <a:off x="0" y="0"/>
          <a:ext cx="0" cy="0"/>
          <a:chOff x="0" y="0"/>
          <a:chExt cx="0" cy="0"/>
        </a:xfrm>
      </p:grpSpPr>
      <p:sp>
        <p:nvSpPr>
          <p:cNvPr id="21" name="TextBox 21">
            <a:extLst>
              <a:ext uri="{FF2B5EF4-FFF2-40B4-BE49-F238E27FC236}">
                <a16:creationId xmlns:a16="http://schemas.microsoft.com/office/drawing/2014/main" id="{182132AF-9F16-F391-FDB1-671DBDFEF08E}"/>
              </a:ext>
            </a:extLst>
          </p:cNvPr>
          <p:cNvSpPr txBox="1"/>
          <p:nvPr/>
        </p:nvSpPr>
        <p:spPr>
          <a:xfrm>
            <a:off x="2096044" y="433735"/>
            <a:ext cx="7999911" cy="584840"/>
          </a:xfrm>
          <a:prstGeom prst="rect">
            <a:avLst/>
          </a:prstGeom>
          <a:ln>
            <a:noFill/>
          </a:ln>
        </p:spPr>
        <p:txBody>
          <a:bodyPr lIns="0" tIns="0" rIns="0" bIns="0" rtlCol="0" anchor="t">
            <a:spAutoFit/>
          </a:bodyPr>
          <a:lstStyle/>
          <a:p>
            <a:pPr algn="ctr">
              <a:lnSpc>
                <a:spcPts val="4536"/>
              </a:lnSpc>
              <a:spcBef>
                <a:spcPct val="0"/>
              </a:spcBef>
            </a:pPr>
            <a:r>
              <a:rPr lang="en-US" sz="4491" dirty="0">
                <a:solidFill>
                  <a:srgbClr val="FF9900"/>
                </a:solidFill>
                <a:latin typeface="Glacial Indifference Bold"/>
              </a:rPr>
              <a:t>CONCLUSIONS</a:t>
            </a:r>
          </a:p>
        </p:txBody>
      </p:sp>
      <p:sp>
        <p:nvSpPr>
          <p:cNvPr id="3" name="CuadroTexto 2">
            <a:extLst>
              <a:ext uri="{FF2B5EF4-FFF2-40B4-BE49-F238E27FC236}">
                <a16:creationId xmlns:a16="http://schemas.microsoft.com/office/drawing/2014/main" id="{7D879F6C-D29E-BEF0-090C-8A7CC2339592}"/>
              </a:ext>
            </a:extLst>
          </p:cNvPr>
          <p:cNvSpPr txBox="1"/>
          <p:nvPr/>
        </p:nvSpPr>
        <p:spPr>
          <a:xfrm>
            <a:off x="764931" y="1018575"/>
            <a:ext cx="10920046" cy="5632311"/>
          </a:xfrm>
          <a:prstGeom prst="rect">
            <a:avLst/>
          </a:prstGeom>
          <a:noFill/>
        </p:spPr>
        <p:txBody>
          <a:bodyPr wrap="square">
            <a:spAutoFit/>
          </a:bodyPr>
          <a:lstStyle/>
          <a:p>
            <a:pPr algn="l"/>
            <a:r>
              <a:rPr lang="en-US" sz="2400" b="0" i="0" dirty="0">
                <a:effectLst/>
                <a:latin typeface="system-ui"/>
              </a:rPr>
              <a:t>The project successfully analyzed the Australian car market dataset and identified key factors influencing car prices. Through EDA and modelling, Year, Mileage, and Engine Capacity emerged as the most significant predictors of car price.</a:t>
            </a:r>
          </a:p>
          <a:p>
            <a:pPr algn="l"/>
            <a:r>
              <a:rPr lang="en-US" sz="2400" b="0" i="0" dirty="0">
                <a:effectLst/>
                <a:latin typeface="system-ui"/>
              </a:rPr>
              <a:t>Among the models evaluated:</a:t>
            </a:r>
          </a:p>
          <a:p>
            <a:pPr algn="l"/>
            <a:endParaRPr lang="en-US" sz="2400" b="0" i="0" dirty="0">
              <a:effectLst/>
              <a:latin typeface="system-ui"/>
            </a:endParaRPr>
          </a:p>
          <a:p>
            <a:pPr algn="l"/>
            <a:r>
              <a:rPr lang="en-US" sz="2400" b="1" i="0" dirty="0" err="1">
                <a:effectLst/>
                <a:latin typeface="system-ui"/>
              </a:rPr>
              <a:t>XGBoost</a:t>
            </a:r>
            <a:r>
              <a:rPr lang="en-US" sz="2400" b="0" i="0" dirty="0">
                <a:effectLst/>
                <a:latin typeface="system-ui"/>
              </a:rPr>
              <a:t> was the most robust for regression tasks, achieving the highest R² and lowest error metrics.</a:t>
            </a:r>
          </a:p>
          <a:p>
            <a:pPr algn="l">
              <a:buFont typeface="Arial" panose="020B0604020202020204" pitchFamily="34" charset="0"/>
              <a:buChar char="•"/>
            </a:pPr>
            <a:endParaRPr lang="en-US" sz="2400" b="0" i="0" dirty="0">
              <a:effectLst/>
              <a:latin typeface="system-ui"/>
            </a:endParaRPr>
          </a:p>
          <a:p>
            <a:pPr algn="l"/>
            <a:r>
              <a:rPr lang="en-US" sz="2400" b="1" i="0" dirty="0">
                <a:effectLst/>
                <a:latin typeface="system-ui"/>
              </a:rPr>
              <a:t>Random Forests </a:t>
            </a:r>
            <a:r>
              <a:rPr lang="en-US" sz="2400" b="0" i="0" dirty="0">
                <a:effectLst/>
                <a:latin typeface="system-ui"/>
              </a:rPr>
              <a:t>w</a:t>
            </a:r>
            <a:r>
              <a:rPr lang="en-US" sz="2400" dirty="0">
                <a:latin typeface="system-ui"/>
              </a:rPr>
              <a:t>as</a:t>
            </a:r>
            <a:r>
              <a:rPr lang="en-US" sz="2400" b="0" i="0" dirty="0">
                <a:effectLst/>
                <a:latin typeface="system-ui"/>
              </a:rPr>
              <a:t> the best for classification model, categorizing cars into price ranges with high accuracy, precision, and recall.</a:t>
            </a:r>
          </a:p>
          <a:p>
            <a:pPr algn="l">
              <a:buFont typeface="Arial" panose="020B0604020202020204" pitchFamily="34" charset="0"/>
              <a:buChar char="•"/>
            </a:pPr>
            <a:endParaRPr lang="en-US" sz="2400" b="0" i="0" dirty="0">
              <a:effectLst/>
              <a:latin typeface="system-ui"/>
            </a:endParaRPr>
          </a:p>
          <a:p>
            <a:pPr algn="l"/>
            <a:r>
              <a:rPr lang="en-US" sz="2400" b="1" i="0" dirty="0">
                <a:effectLst/>
                <a:latin typeface="system-ui"/>
              </a:rPr>
              <a:t>Clustering</a:t>
            </a:r>
            <a:r>
              <a:rPr lang="en-US" sz="2400" b="0" i="0" dirty="0">
                <a:effectLst/>
                <a:latin typeface="system-ui"/>
              </a:rPr>
              <a:t> analysis added value by segmenting cars into meaningful groups, aiding market targeting and pricing strategies. The integration of multiple methods—EDA, clustering, regression, and classification—provided a holistic view of the dataset and effectively addressed the project’s objectives.</a:t>
            </a:r>
          </a:p>
        </p:txBody>
      </p:sp>
    </p:spTree>
    <p:extLst>
      <p:ext uri="{BB962C8B-B14F-4D97-AF65-F5344CB8AC3E}">
        <p14:creationId xmlns:p14="http://schemas.microsoft.com/office/powerpoint/2010/main" val="782649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3217025"/>
            <a:ext cx="12192000" cy="3640975"/>
            <a:chOff x="0" y="0"/>
            <a:chExt cx="4816593" cy="916399"/>
          </a:xfrm>
          <a:solidFill>
            <a:schemeClr val="accent1">
              <a:lumMod val="20000"/>
              <a:lumOff val="80000"/>
            </a:schemeClr>
          </a:solidFill>
        </p:grpSpPr>
        <p:sp>
          <p:nvSpPr>
            <p:cNvPr id="4" name="Freeform 4"/>
            <p:cNvSpPr/>
            <p:nvPr/>
          </p:nvSpPr>
          <p:spPr>
            <a:xfrm>
              <a:off x="0" y="0"/>
              <a:ext cx="4816592" cy="916399"/>
            </a:xfrm>
            <a:custGeom>
              <a:avLst/>
              <a:gdLst/>
              <a:ahLst/>
              <a:cxnLst/>
              <a:rect l="l" t="t" r="r" b="b"/>
              <a:pathLst>
                <a:path w="4816592" h="916399">
                  <a:moveTo>
                    <a:pt x="0" y="0"/>
                  </a:moveTo>
                  <a:lnTo>
                    <a:pt x="4816592" y="0"/>
                  </a:lnTo>
                  <a:lnTo>
                    <a:pt x="4816592" y="916399"/>
                  </a:lnTo>
                  <a:lnTo>
                    <a:pt x="0" y="916399"/>
                  </a:lnTo>
                  <a:close/>
                </a:path>
              </a:pathLst>
            </a:custGeom>
            <a:grpFill/>
            <a:ln>
              <a:solidFill>
                <a:schemeClr val="accent2">
                  <a:lumMod val="75000"/>
                </a:schemeClr>
              </a:solidFill>
            </a:ln>
          </p:spPr>
          <p:txBody>
            <a:bodyPr/>
            <a:lstStyle/>
            <a:p>
              <a:endParaRPr lang="es-VE" sz="1200"/>
            </a:p>
          </p:txBody>
        </p:sp>
        <p:sp>
          <p:nvSpPr>
            <p:cNvPr id="5" name="TextBox 5"/>
            <p:cNvSpPr txBox="1"/>
            <p:nvPr/>
          </p:nvSpPr>
          <p:spPr>
            <a:xfrm>
              <a:off x="0" y="-38100"/>
              <a:ext cx="4816593" cy="954499"/>
            </a:xfrm>
            <a:prstGeom prst="rect">
              <a:avLst/>
            </a:prstGeom>
            <a:grpFill/>
            <a:ln>
              <a:solidFill>
                <a:schemeClr val="accent2">
                  <a:lumMod val="75000"/>
                </a:schemeClr>
              </a:solidFill>
            </a:ln>
          </p:spPr>
          <p:txBody>
            <a:bodyPr lIns="33867" tIns="33867" rIns="33867" bIns="33867" rtlCol="0" anchor="ctr"/>
            <a:lstStyle/>
            <a:p>
              <a:pPr algn="ctr">
                <a:lnSpc>
                  <a:spcPts val="1773"/>
                </a:lnSpc>
                <a:spcBef>
                  <a:spcPct val="0"/>
                </a:spcBef>
              </a:pPr>
              <a:endParaRPr sz="1200"/>
            </a:p>
          </p:txBody>
        </p:sp>
      </p:grpSp>
      <p:sp>
        <p:nvSpPr>
          <p:cNvPr id="7" name="TextBox 7"/>
          <p:cNvSpPr txBox="1"/>
          <p:nvPr/>
        </p:nvSpPr>
        <p:spPr>
          <a:xfrm>
            <a:off x="448235" y="3429000"/>
            <a:ext cx="11134165" cy="3140924"/>
          </a:xfrm>
          <a:prstGeom prst="rect">
            <a:avLst/>
          </a:prstGeom>
        </p:spPr>
        <p:txBody>
          <a:bodyPr wrap="square" lIns="0" tIns="0" rIns="0" bIns="0" rtlCol="0" anchor="t">
            <a:spAutoFit/>
          </a:bodyPr>
          <a:lstStyle/>
          <a:p>
            <a:pPr>
              <a:lnSpc>
                <a:spcPts val="3090"/>
              </a:lnSpc>
            </a:pPr>
            <a:r>
              <a:rPr lang="en-US" sz="2207" b="1" dirty="0">
                <a:ln w="0"/>
                <a:effectLst>
                  <a:outerShdw blurRad="38100" dist="19050" dir="2700000" algn="tl" rotWithShape="0">
                    <a:schemeClr val="dk1">
                      <a:alpha val="40000"/>
                    </a:schemeClr>
                  </a:outerShdw>
                </a:effectLst>
                <a:latin typeface="Cooper Hewitt Bold"/>
              </a:rPr>
              <a:t>PROJECT GOALS AND OBJECTIVES:</a:t>
            </a:r>
          </a:p>
          <a:p>
            <a:pPr>
              <a:lnSpc>
                <a:spcPts val="3090"/>
              </a:lnSpc>
            </a:pPr>
            <a:endParaRPr lang="en-US" sz="2207" dirty="0">
              <a:ln w="0"/>
              <a:effectLst>
                <a:outerShdw blurRad="38100" dist="19050" dir="2700000" algn="tl" rotWithShape="0">
                  <a:schemeClr val="dk1">
                    <a:alpha val="40000"/>
                  </a:schemeClr>
                </a:outerShdw>
              </a:effectLst>
              <a:latin typeface="Cooper Hewitt Bold"/>
            </a:endParaRPr>
          </a:p>
          <a:p>
            <a:pPr lvl="1" indent="-457200" algn="just">
              <a:lnSpc>
                <a:spcPts val="3744"/>
              </a:lnSpc>
              <a:spcBef>
                <a:spcPct val="0"/>
              </a:spcBef>
              <a:buFont typeface="Arial" panose="020B0604020202020204" pitchFamily="34" charset="0"/>
              <a:buChar char="•"/>
            </a:pPr>
            <a:r>
              <a:rPr lang="en-US" sz="2800" i="0" dirty="0">
                <a:ln w="0"/>
                <a:effectLst>
                  <a:outerShdw blurRad="38100" dist="19050" dir="2700000" algn="tl" rotWithShape="0">
                    <a:schemeClr val="dk1">
                      <a:alpha val="40000"/>
                    </a:schemeClr>
                  </a:outerShdw>
                </a:effectLst>
                <a:latin typeface="system-ui"/>
              </a:rPr>
              <a:t>Analyze the Australian Car Market dataset to explore insights and build predictive models. </a:t>
            </a:r>
          </a:p>
          <a:p>
            <a:pPr lvl="1" indent="-457200" algn="just">
              <a:lnSpc>
                <a:spcPts val="3744"/>
              </a:lnSpc>
              <a:spcBef>
                <a:spcPct val="0"/>
              </a:spcBef>
              <a:buFont typeface="Arial" panose="020B0604020202020204" pitchFamily="34" charset="0"/>
              <a:buChar char="•"/>
            </a:pPr>
            <a:endParaRPr lang="en-US" sz="2800" i="0" dirty="0">
              <a:ln w="0"/>
              <a:effectLst>
                <a:outerShdw blurRad="38100" dist="19050" dir="2700000" algn="tl" rotWithShape="0">
                  <a:schemeClr val="dk1">
                    <a:alpha val="40000"/>
                  </a:schemeClr>
                </a:outerShdw>
              </a:effectLst>
              <a:latin typeface="system-ui"/>
            </a:endParaRPr>
          </a:p>
          <a:p>
            <a:pPr lvl="1" indent="-457200" algn="just">
              <a:lnSpc>
                <a:spcPts val="3744"/>
              </a:lnSpc>
              <a:spcBef>
                <a:spcPct val="0"/>
              </a:spcBef>
              <a:buFont typeface="Arial" panose="020B0604020202020204" pitchFamily="34" charset="0"/>
              <a:buChar char="•"/>
            </a:pPr>
            <a:r>
              <a:rPr lang="en-US" sz="2800" i="0" dirty="0">
                <a:ln w="0"/>
                <a:effectLst>
                  <a:outerShdw blurRad="38100" dist="19050" dir="2700000" algn="tl" rotWithShape="0">
                    <a:schemeClr val="dk1">
                      <a:alpha val="40000"/>
                    </a:schemeClr>
                  </a:outerShdw>
                </a:effectLst>
                <a:latin typeface="system-ui"/>
              </a:rPr>
              <a:t>The goal is to identify factors influencing car pricing, discover trends and groupings, and recommend the best model for predicting car prices</a:t>
            </a:r>
            <a:endParaRPr lang="en-US" sz="2674" dirty="0">
              <a:ln w="0"/>
              <a:effectLst>
                <a:outerShdw blurRad="38100" dist="19050" dir="2700000" algn="tl" rotWithShape="0">
                  <a:schemeClr val="dk1">
                    <a:alpha val="40000"/>
                  </a:schemeClr>
                </a:outerShdw>
              </a:effectLst>
              <a:latin typeface="Cooper Hewitt"/>
            </a:endParaRPr>
          </a:p>
        </p:txBody>
      </p:sp>
      <p:pic>
        <p:nvPicPr>
          <p:cNvPr id="10" name="Imagen 9">
            <a:extLst>
              <a:ext uri="{FF2B5EF4-FFF2-40B4-BE49-F238E27FC236}">
                <a16:creationId xmlns:a16="http://schemas.microsoft.com/office/drawing/2014/main" id="{12F675D5-5F12-A662-4818-EA2EF1BB7840}"/>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363287" y="0"/>
            <a:ext cx="15433656" cy="29381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0608" y="76201"/>
            <a:ext cx="4467955" cy="564257"/>
          </a:xfrm>
          <a:prstGeom prst="rect">
            <a:avLst/>
          </a:prstGeom>
        </p:spPr>
        <p:txBody>
          <a:bodyPr lIns="0" tIns="0" rIns="0" bIns="0" rtlCol="0" anchor="t">
            <a:spAutoFit/>
          </a:bodyPr>
          <a:lstStyle/>
          <a:p>
            <a:pPr>
              <a:lnSpc>
                <a:spcPts val="4384"/>
              </a:lnSpc>
              <a:spcBef>
                <a:spcPct val="0"/>
              </a:spcBef>
            </a:pPr>
            <a:r>
              <a:rPr lang="en-US" sz="4341" dirty="0">
                <a:solidFill>
                  <a:srgbClr val="004AAD"/>
                </a:solidFill>
                <a:latin typeface="Glacial Indifference Bold"/>
              </a:rPr>
              <a:t>DATA SET</a:t>
            </a:r>
          </a:p>
        </p:txBody>
      </p:sp>
      <p:sp>
        <p:nvSpPr>
          <p:cNvPr id="5" name="TextBox 5"/>
          <p:cNvSpPr txBox="1"/>
          <p:nvPr/>
        </p:nvSpPr>
        <p:spPr>
          <a:xfrm>
            <a:off x="2858059" y="434590"/>
            <a:ext cx="7514394" cy="718145"/>
          </a:xfrm>
          <a:prstGeom prst="rect">
            <a:avLst/>
          </a:prstGeom>
        </p:spPr>
        <p:txBody>
          <a:bodyPr wrap="square" lIns="0" tIns="0" rIns="0" bIns="0" rtlCol="0" anchor="t">
            <a:spAutoFit/>
          </a:bodyPr>
          <a:lstStyle/>
          <a:p>
            <a:pPr marL="0" lvl="1" algn="ctr">
              <a:lnSpc>
                <a:spcPts val="2753"/>
              </a:lnSpc>
              <a:spcBef>
                <a:spcPct val="0"/>
              </a:spcBef>
            </a:pPr>
            <a:r>
              <a:rPr lang="en-US" sz="2400" b="0" i="0" dirty="0">
                <a:solidFill>
                  <a:schemeClr val="accent3">
                    <a:lumMod val="50000"/>
                  </a:schemeClr>
                </a:solidFill>
                <a:effectLst/>
                <a:latin typeface="Inter"/>
              </a:rPr>
              <a:t>This dataset provides information about the car market in Australia</a:t>
            </a:r>
            <a:endParaRPr lang="en-US" sz="2000" spc="119" dirty="0">
              <a:solidFill>
                <a:schemeClr val="accent3">
                  <a:lumMod val="50000"/>
                </a:schemeClr>
              </a:solidFill>
              <a:latin typeface="Cooper Hewitt"/>
            </a:endParaRPr>
          </a:p>
        </p:txBody>
      </p:sp>
      <p:graphicFrame>
        <p:nvGraphicFramePr>
          <p:cNvPr id="7" name="Tabla 6">
            <a:extLst>
              <a:ext uri="{FF2B5EF4-FFF2-40B4-BE49-F238E27FC236}">
                <a16:creationId xmlns:a16="http://schemas.microsoft.com/office/drawing/2014/main" id="{79BF1C57-F715-AE8B-6D80-5E6A65EB286C}"/>
              </a:ext>
            </a:extLst>
          </p:cNvPr>
          <p:cNvGraphicFramePr>
            <a:graphicFrameLocks noGrp="1"/>
          </p:cNvGraphicFramePr>
          <p:nvPr>
            <p:extLst>
              <p:ext uri="{D42A27DB-BD31-4B8C-83A1-F6EECF244321}">
                <p14:modId xmlns:p14="http://schemas.microsoft.com/office/powerpoint/2010/main" val="224593192"/>
              </p:ext>
            </p:extLst>
          </p:nvPr>
        </p:nvGraphicFramePr>
        <p:xfrm>
          <a:off x="353155" y="1276500"/>
          <a:ext cx="7797801" cy="4732020"/>
        </p:xfrm>
        <a:graphic>
          <a:graphicData uri="http://schemas.openxmlformats.org/drawingml/2006/table">
            <a:tbl>
              <a:tblPr>
                <a:tableStyleId>{5C22544A-7EE6-4342-B048-85BDC9FD1C3A}</a:tableStyleId>
              </a:tblPr>
              <a:tblGrid>
                <a:gridCol w="963075">
                  <a:extLst>
                    <a:ext uri="{9D8B030D-6E8A-4147-A177-3AD203B41FA5}">
                      <a16:colId xmlns:a16="http://schemas.microsoft.com/office/drawing/2014/main" val="81052557"/>
                    </a:ext>
                  </a:extLst>
                </a:gridCol>
                <a:gridCol w="1366945">
                  <a:extLst>
                    <a:ext uri="{9D8B030D-6E8A-4147-A177-3AD203B41FA5}">
                      <a16:colId xmlns:a16="http://schemas.microsoft.com/office/drawing/2014/main" val="2903748627"/>
                    </a:ext>
                  </a:extLst>
                </a:gridCol>
                <a:gridCol w="2050418">
                  <a:extLst>
                    <a:ext uri="{9D8B030D-6E8A-4147-A177-3AD203B41FA5}">
                      <a16:colId xmlns:a16="http://schemas.microsoft.com/office/drawing/2014/main" val="3450561206"/>
                    </a:ext>
                  </a:extLst>
                </a:gridCol>
                <a:gridCol w="1133943">
                  <a:extLst>
                    <a:ext uri="{9D8B030D-6E8A-4147-A177-3AD203B41FA5}">
                      <a16:colId xmlns:a16="http://schemas.microsoft.com/office/drawing/2014/main" val="2035272536"/>
                    </a:ext>
                  </a:extLst>
                </a:gridCol>
                <a:gridCol w="963075">
                  <a:extLst>
                    <a:ext uri="{9D8B030D-6E8A-4147-A177-3AD203B41FA5}">
                      <a16:colId xmlns:a16="http://schemas.microsoft.com/office/drawing/2014/main" val="1310725573"/>
                    </a:ext>
                  </a:extLst>
                </a:gridCol>
                <a:gridCol w="1320345">
                  <a:extLst>
                    <a:ext uri="{9D8B030D-6E8A-4147-A177-3AD203B41FA5}">
                      <a16:colId xmlns:a16="http://schemas.microsoft.com/office/drawing/2014/main" val="1308164993"/>
                    </a:ext>
                  </a:extLst>
                </a:gridCol>
              </a:tblGrid>
              <a:tr h="162383">
                <a:tc>
                  <a:txBody>
                    <a:bodyPr/>
                    <a:lstStyle/>
                    <a:p>
                      <a:pPr algn="ctr" fontAlgn="b"/>
                      <a:r>
                        <a:rPr lang="en-CA" sz="1400" b="1" u="none" strike="noStrike" dirty="0">
                          <a:effectLst/>
                        </a:rPr>
                        <a:t>Number</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Variable Name</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Description</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Observations</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Nulls</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Type of Variable </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extLst>
                  <a:ext uri="{0D108BD9-81ED-4DB2-BD59-A6C34878D82A}">
                    <a16:rowId xmlns:a16="http://schemas.microsoft.com/office/drawing/2014/main" val="722879200"/>
                  </a:ext>
                </a:extLst>
              </a:tr>
              <a:tr h="206719">
                <a:tc>
                  <a:txBody>
                    <a:bodyPr/>
                    <a:lstStyle/>
                    <a:p>
                      <a:pPr algn="l" fontAlgn="b"/>
                      <a:r>
                        <a:rPr lang="en-CA" sz="1600" u="none" strike="noStrike" dirty="0">
                          <a:effectLst/>
                        </a:rPr>
                        <a:t>1</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ID</a:t>
                      </a:r>
                    </a:p>
                  </a:txBody>
                  <a:tcPr marL="68580" marR="7620" marT="7620" marB="0" anchor="ctr"/>
                </a:tc>
                <a:tc>
                  <a:txBody>
                    <a:bodyPr/>
                    <a:lstStyle/>
                    <a:p>
                      <a:pPr algn="l" fontAlgn="b"/>
                      <a:r>
                        <a:rPr lang="en-CA" sz="1600" u="none" strike="noStrike" dirty="0">
                          <a:effectLst/>
                        </a:rPr>
                        <a:t> Car Code</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17048</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62607551"/>
                  </a:ext>
                </a:extLst>
              </a:tr>
              <a:tr h="206719">
                <a:tc>
                  <a:txBody>
                    <a:bodyPr/>
                    <a:lstStyle/>
                    <a:p>
                      <a:pPr algn="l" fontAlgn="b"/>
                      <a:r>
                        <a:rPr lang="en-CA" sz="1600" u="none" strike="noStrike" dirty="0">
                          <a:effectLst/>
                        </a:rPr>
                        <a:t>2</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Name</a:t>
                      </a:r>
                    </a:p>
                  </a:txBody>
                  <a:tcPr marL="68580" marR="7620" marT="7620" marB="0" anchor="ctr">
                    <a:solidFill>
                      <a:schemeClr val="accent3">
                        <a:lumMod val="20000"/>
                        <a:lumOff val="80000"/>
                      </a:schemeClr>
                    </a:solidFill>
                  </a:tcPr>
                </a:tc>
                <a:tc>
                  <a:txBody>
                    <a:bodyPr/>
                    <a:lstStyle/>
                    <a:p>
                      <a:pPr algn="l" fontAlgn="b"/>
                      <a:r>
                        <a:rPr lang="en-CA" sz="1600" u="none" strike="noStrike" dirty="0">
                          <a:effectLst/>
                        </a:rPr>
                        <a:t> Car Name</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17048</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868753451"/>
                  </a:ext>
                </a:extLst>
              </a:tr>
              <a:tr h="206719">
                <a:tc>
                  <a:txBody>
                    <a:bodyPr/>
                    <a:lstStyle/>
                    <a:p>
                      <a:pPr algn="l" fontAlgn="b"/>
                      <a:r>
                        <a:rPr lang="en-CA" sz="1600" u="none" strike="noStrike" dirty="0">
                          <a:effectLst/>
                        </a:rPr>
                        <a:t>3</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Price</a:t>
                      </a:r>
                    </a:p>
                  </a:txBody>
                  <a:tcPr marL="68580" marR="7620" marT="7620" marB="0" anchor="ctr"/>
                </a:tc>
                <a:tc>
                  <a:txBody>
                    <a:bodyPr/>
                    <a:lstStyle/>
                    <a:p>
                      <a:pPr algn="l" fontAlgn="b"/>
                      <a:r>
                        <a:rPr lang="en-CA" sz="1600" u="none" strike="noStrike" dirty="0">
                          <a:effectLst/>
                        </a:rPr>
                        <a:t> Car Price</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951283574"/>
                  </a:ext>
                </a:extLst>
              </a:tr>
              <a:tr h="206719">
                <a:tc>
                  <a:txBody>
                    <a:bodyPr/>
                    <a:lstStyle/>
                    <a:p>
                      <a:pPr algn="l" fontAlgn="b"/>
                      <a:r>
                        <a:rPr lang="en-CA" sz="1600" u="none" strike="noStrike" dirty="0">
                          <a:effectLst/>
                        </a:rPr>
                        <a:t>4</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Brand</a:t>
                      </a:r>
                    </a:p>
                  </a:txBody>
                  <a:tcPr marL="68580" marR="7620" marT="7620" marB="0" anchor="ctr">
                    <a:solidFill>
                      <a:schemeClr val="accent3">
                        <a:lumMod val="20000"/>
                        <a:lumOff val="80000"/>
                      </a:schemeClr>
                    </a:solidFill>
                  </a:tcPr>
                </a:tc>
                <a:tc>
                  <a:txBody>
                    <a:bodyPr/>
                    <a:lstStyle/>
                    <a:p>
                      <a:pPr algn="l" fontAlgn="b"/>
                      <a:r>
                        <a:rPr lang="en-CA" sz="1600" u="none" strike="noStrike" dirty="0">
                          <a:effectLst/>
                        </a:rPr>
                        <a:t> Car Brand</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17048</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3346062406"/>
                  </a:ext>
                </a:extLst>
              </a:tr>
              <a:tr h="206719">
                <a:tc>
                  <a:txBody>
                    <a:bodyPr/>
                    <a:lstStyle/>
                    <a:p>
                      <a:pPr algn="l" fontAlgn="b"/>
                      <a:r>
                        <a:rPr lang="en-CA" sz="1600" u="none" strike="noStrike" dirty="0">
                          <a:effectLst/>
                        </a:rPr>
                        <a:t>5</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Model</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Model Year</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951004457"/>
                  </a:ext>
                </a:extLst>
              </a:tr>
              <a:tr h="206719">
                <a:tc>
                  <a:txBody>
                    <a:bodyPr/>
                    <a:lstStyle/>
                    <a:p>
                      <a:pPr algn="l" fontAlgn="b"/>
                      <a:r>
                        <a:rPr lang="en-CA" sz="1600" u="none" strike="noStrike" dirty="0">
                          <a:effectLst/>
                        </a:rPr>
                        <a:t>6</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Variant</a:t>
                      </a:r>
                    </a:p>
                  </a:txBody>
                  <a:tcPr marL="68580" marR="7620" marT="7620" marB="0" anchor="ctr">
                    <a:solidFill>
                      <a:schemeClr val="accent3">
                        <a:lumMod val="20000"/>
                        <a:lumOff val="80000"/>
                      </a:schemeClr>
                    </a:solidFill>
                  </a:tcPr>
                </a:tc>
                <a:tc>
                  <a:txBody>
                    <a:bodyPr/>
                    <a:lstStyle/>
                    <a:p>
                      <a:pPr algn="l" fontAlgn="b"/>
                      <a:r>
                        <a:rPr lang="en-CA" sz="1600" u="none" strike="noStrike" dirty="0">
                          <a:effectLst/>
                        </a:rPr>
                        <a:t> Car Variant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object</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413749190"/>
                  </a:ext>
                </a:extLst>
              </a:tr>
              <a:tr h="206719">
                <a:tc>
                  <a:txBody>
                    <a:bodyPr/>
                    <a:lstStyle/>
                    <a:p>
                      <a:pPr algn="l" fontAlgn="b"/>
                      <a:r>
                        <a:rPr lang="en-CA" sz="1600" u="none" strike="noStrike">
                          <a:effectLst/>
                        </a:rPr>
                        <a:t>7</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Series</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Series</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1474009866"/>
                  </a:ext>
                </a:extLst>
              </a:tr>
              <a:tr h="206719">
                <a:tc>
                  <a:txBody>
                    <a:bodyPr/>
                    <a:lstStyle/>
                    <a:p>
                      <a:pPr algn="l" fontAlgn="b"/>
                      <a:r>
                        <a:rPr lang="en-CA" sz="1600" u="none" strike="noStrike" dirty="0">
                          <a:effectLst/>
                        </a:rPr>
                        <a:t>8</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Year</a:t>
                      </a:r>
                    </a:p>
                  </a:txBody>
                  <a:tcPr marL="68580" marR="7620" marT="7620" marB="0" anchor="ctr"/>
                </a:tc>
                <a:tc>
                  <a:txBody>
                    <a:bodyPr/>
                    <a:lstStyle/>
                    <a:p>
                      <a:pPr algn="l" fontAlgn="b"/>
                      <a:r>
                        <a:rPr lang="en-CA" sz="1600" u="none" strike="noStrike">
                          <a:effectLst/>
                        </a:rPr>
                        <a:t> Year of Manufacture</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533422646"/>
                  </a:ext>
                </a:extLst>
              </a:tr>
              <a:tr h="206719">
                <a:tc>
                  <a:txBody>
                    <a:bodyPr/>
                    <a:lstStyle/>
                    <a:p>
                      <a:pPr algn="l" fontAlgn="b"/>
                      <a:r>
                        <a:rPr lang="en-CA" sz="1600" u="none" strike="noStrike" dirty="0">
                          <a:effectLst/>
                        </a:rPr>
                        <a:t>9</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Gearbox</a:t>
                      </a:r>
                    </a:p>
                  </a:txBody>
                  <a:tcPr marL="68580" marR="7620" marT="7620" marB="0" anchor="ctr"/>
                </a:tc>
                <a:tc>
                  <a:txBody>
                    <a:bodyPr/>
                    <a:lstStyle/>
                    <a:p>
                      <a:pPr algn="l" fontAlgn="b"/>
                      <a:r>
                        <a:rPr lang="en-CA" sz="1600" u="none" strike="noStrike" dirty="0">
                          <a:effectLst/>
                        </a:rPr>
                        <a:t> Gearbox Type</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554455164"/>
                  </a:ext>
                </a:extLst>
              </a:tr>
              <a:tr h="206719">
                <a:tc>
                  <a:txBody>
                    <a:bodyPr/>
                    <a:lstStyle/>
                    <a:p>
                      <a:pPr algn="l" fontAlgn="b"/>
                      <a:r>
                        <a:rPr lang="en-CA" sz="1600" u="none" strike="noStrike" dirty="0">
                          <a:effectLst/>
                        </a:rPr>
                        <a:t>10</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Type</a:t>
                      </a:r>
                    </a:p>
                  </a:txBody>
                  <a:tcPr marL="68580" marR="7620" marT="7620" marB="0" anchor="ctr">
                    <a:solidFill>
                      <a:schemeClr val="accent3">
                        <a:lumMod val="20000"/>
                        <a:lumOff val="80000"/>
                      </a:schemeClr>
                    </a:solidFill>
                  </a:tcPr>
                </a:tc>
                <a:tc>
                  <a:txBody>
                    <a:bodyPr/>
                    <a:lstStyle/>
                    <a:p>
                      <a:pPr algn="l" fontAlgn="b"/>
                      <a:r>
                        <a:rPr lang="en-US" sz="1600" u="none" strike="noStrike" dirty="0">
                          <a:effectLst/>
                        </a:rPr>
                        <a:t> Body Design or Car  body</a:t>
                      </a:r>
                      <a:endParaRPr lang="en-US"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2007827364"/>
                  </a:ext>
                </a:extLst>
              </a:tr>
              <a:tr h="206719">
                <a:tc>
                  <a:txBody>
                    <a:bodyPr/>
                    <a:lstStyle/>
                    <a:p>
                      <a:pPr algn="l" fontAlgn="b"/>
                      <a:r>
                        <a:rPr lang="en-CA" sz="1600" u="none" strike="noStrike" dirty="0">
                          <a:effectLst/>
                        </a:rPr>
                        <a:t>11</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Fuel</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Fuel Type</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object</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755686330"/>
                  </a:ext>
                </a:extLst>
              </a:tr>
              <a:tr h="206719">
                <a:tc>
                  <a:txBody>
                    <a:bodyPr/>
                    <a:lstStyle/>
                    <a:p>
                      <a:pPr algn="l" fontAlgn="b"/>
                      <a:r>
                        <a:rPr lang="en-CA" sz="1600" u="none" strike="noStrike" dirty="0">
                          <a:effectLst/>
                        </a:rPr>
                        <a:t>12</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Status</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Condition</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736480692"/>
                  </a:ext>
                </a:extLst>
              </a:tr>
              <a:tr h="206719">
                <a:tc>
                  <a:txBody>
                    <a:bodyPr/>
                    <a:lstStyle/>
                    <a:p>
                      <a:pPr algn="l" fontAlgn="b"/>
                      <a:r>
                        <a:rPr lang="en-CA" sz="1600" u="none" strike="noStrike">
                          <a:effectLst/>
                        </a:rPr>
                        <a:t>13</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Kilometers</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Mileage</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1417808804"/>
                  </a:ext>
                </a:extLst>
              </a:tr>
              <a:tr h="206719">
                <a:tc>
                  <a:txBody>
                    <a:bodyPr/>
                    <a:lstStyle/>
                    <a:p>
                      <a:pPr algn="l" fontAlgn="b"/>
                      <a:r>
                        <a:rPr lang="en-CA" sz="1600" u="none" strike="noStrike" dirty="0">
                          <a:effectLst/>
                        </a:rPr>
                        <a:t>14</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CC</a:t>
                      </a:r>
                    </a:p>
                  </a:txBody>
                  <a:tcPr marL="68580" marR="7620" marT="7620" marB="0" anchor="ctr"/>
                </a:tc>
                <a:tc>
                  <a:txBody>
                    <a:bodyPr/>
                    <a:lstStyle/>
                    <a:p>
                      <a:pPr algn="l" fontAlgn="b"/>
                      <a:r>
                        <a:rPr lang="en-CA" sz="1600" u="none" strike="noStrike">
                          <a:effectLst/>
                        </a:rPr>
                        <a:t> Engine Capacity</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147843273"/>
                  </a:ext>
                </a:extLst>
              </a:tr>
              <a:tr h="206719">
                <a:tc>
                  <a:txBody>
                    <a:bodyPr/>
                    <a:lstStyle/>
                    <a:p>
                      <a:pPr algn="l" fontAlgn="b"/>
                      <a:r>
                        <a:rPr lang="en-CA" sz="1600" u="none" strike="noStrike" dirty="0">
                          <a:effectLst/>
                        </a:rPr>
                        <a:t>15</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Color</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Color</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1678060286"/>
                  </a:ext>
                </a:extLst>
              </a:tr>
              <a:tr h="206719">
                <a:tc>
                  <a:txBody>
                    <a:bodyPr/>
                    <a:lstStyle/>
                    <a:p>
                      <a:pPr algn="l" fontAlgn="b"/>
                      <a:r>
                        <a:rPr lang="en-CA" sz="1600" u="none" strike="noStrike" dirty="0">
                          <a:effectLst/>
                        </a:rPr>
                        <a:t>16</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Seating Capacity</a:t>
                      </a:r>
                    </a:p>
                  </a:txBody>
                  <a:tcPr marL="68580" marR="7620" marT="7620" marB="0" anchor="ctr"/>
                </a:tc>
                <a:tc>
                  <a:txBody>
                    <a:bodyPr/>
                    <a:lstStyle/>
                    <a:p>
                      <a:pPr algn="l" fontAlgn="b"/>
                      <a:r>
                        <a:rPr lang="en-CA" sz="1600" u="none" strike="noStrike" dirty="0">
                          <a:effectLst/>
                        </a:rPr>
                        <a:t> Seating Capacity</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667471217"/>
                  </a:ext>
                </a:extLst>
              </a:tr>
            </a:tbl>
          </a:graphicData>
        </a:graphic>
      </p:graphicFrame>
      <p:sp>
        <p:nvSpPr>
          <p:cNvPr id="8" name="TextBox 5">
            <a:extLst>
              <a:ext uri="{FF2B5EF4-FFF2-40B4-BE49-F238E27FC236}">
                <a16:creationId xmlns:a16="http://schemas.microsoft.com/office/drawing/2014/main" id="{B555C5C8-5FD6-043B-59B4-2CCABC2C7399}"/>
              </a:ext>
            </a:extLst>
          </p:cNvPr>
          <p:cNvSpPr txBox="1"/>
          <p:nvPr/>
        </p:nvSpPr>
        <p:spPr>
          <a:xfrm>
            <a:off x="8496145" y="1276500"/>
            <a:ext cx="2993509" cy="1414233"/>
          </a:xfrm>
          <a:prstGeom prst="rect">
            <a:avLst/>
          </a:prstGeom>
        </p:spPr>
        <p:txBody>
          <a:bodyPr wrap="square" lIns="0" tIns="0" rIns="0" bIns="0" rtlCol="0" anchor="t">
            <a:spAutoFit/>
          </a:bodyPr>
          <a:lstStyle/>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16 columns,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No missing values,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No duplicated values,</a:t>
            </a:r>
          </a:p>
          <a:p>
            <a:pPr marL="0" lvl="1">
              <a:lnSpc>
                <a:spcPts val="2753"/>
              </a:lnSpc>
              <a:spcBef>
                <a:spcPct val="0"/>
              </a:spcBef>
            </a:pPr>
            <a:endParaRPr lang="en-US" sz="2000" spc="119" dirty="0">
              <a:solidFill>
                <a:srgbClr val="3C4043"/>
              </a:solidFill>
              <a:latin typeface="Inte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213F0-FC9B-E1F4-3017-337FF68A26F1}"/>
              </a:ext>
            </a:extLst>
          </p:cNvPr>
          <p:cNvSpPr>
            <a:spLocks noGrp="1"/>
          </p:cNvSpPr>
          <p:nvPr>
            <p:ph type="title"/>
          </p:nvPr>
        </p:nvSpPr>
        <p:spPr>
          <a:xfrm>
            <a:off x="761803" y="350196"/>
            <a:ext cx="4646904" cy="1624520"/>
          </a:xfrm>
        </p:spPr>
        <p:txBody>
          <a:bodyPr anchor="ctr">
            <a:normAutofit/>
          </a:bodyPr>
          <a:lstStyle/>
          <a:p>
            <a:r>
              <a:rPr lang="en-CA" sz="4000" b="1" i="0" dirty="0">
                <a:solidFill>
                  <a:schemeClr val="tx2">
                    <a:lumMod val="50000"/>
                    <a:lumOff val="50000"/>
                  </a:schemeClr>
                </a:solidFill>
                <a:effectLst/>
                <a:latin typeface="system-ui"/>
              </a:rPr>
              <a:t>DATASET DETAILS</a:t>
            </a:r>
            <a:br>
              <a:rPr lang="en-CA" sz="4000" b="1" i="0" dirty="0">
                <a:effectLst/>
                <a:latin typeface="system-ui"/>
              </a:rPr>
            </a:br>
            <a:endParaRPr lang="en-CA" sz="4000" dirty="0"/>
          </a:p>
        </p:txBody>
      </p:sp>
      <p:sp>
        <p:nvSpPr>
          <p:cNvPr id="3" name="Content Placeholder 2">
            <a:extLst>
              <a:ext uri="{FF2B5EF4-FFF2-40B4-BE49-F238E27FC236}">
                <a16:creationId xmlns:a16="http://schemas.microsoft.com/office/drawing/2014/main" id="{B3E35D01-CC2B-2AC2-FC50-5B326CE9D273}"/>
              </a:ext>
            </a:extLst>
          </p:cNvPr>
          <p:cNvSpPr>
            <a:spLocks noGrp="1"/>
          </p:cNvSpPr>
          <p:nvPr>
            <p:ph idx="1"/>
          </p:nvPr>
        </p:nvSpPr>
        <p:spPr>
          <a:xfrm>
            <a:off x="761802" y="2636196"/>
            <a:ext cx="4646905" cy="3720154"/>
          </a:xfrm>
        </p:spPr>
        <p:txBody>
          <a:bodyPr anchor="ctr">
            <a:normAutofit/>
          </a:bodyPr>
          <a:lstStyle/>
          <a:p>
            <a:r>
              <a:rPr lang="en-US" sz="2000" b="0" i="0" dirty="0">
                <a:effectLst/>
                <a:latin typeface="system-ui"/>
              </a:rPr>
              <a:t>The dataset has 16 columns with no missing values. Here's a breakdown of its key features:</a:t>
            </a:r>
          </a:p>
          <a:p>
            <a:r>
              <a:rPr lang="en-US" sz="2000" b="0" i="0" dirty="0">
                <a:effectLst/>
                <a:latin typeface="system-ui"/>
              </a:rPr>
              <a:t>Price (Target Variable): Price (The price of the car).</a:t>
            </a:r>
          </a:p>
          <a:p>
            <a:r>
              <a:rPr lang="en-US" sz="2000" b="0" i="0" dirty="0">
                <a:effectLst/>
                <a:latin typeface="system-ui"/>
              </a:rPr>
              <a:t>Numerical Features: Year, Kilometers (Mileage), CC (Engine Capacity), and Seating Capacity.</a:t>
            </a:r>
          </a:p>
          <a:p>
            <a:r>
              <a:rPr lang="en-US" sz="2000" b="0" i="0" dirty="0">
                <a:effectLst/>
                <a:latin typeface="system-ui"/>
              </a:rPr>
              <a:t>Categorical Features: Brand, Variant, Series, Type, Gearbox, Fuel, Status (Car Condition), and Color.</a:t>
            </a:r>
          </a:p>
          <a:p>
            <a:endParaRPr lang="en-CA" sz="2000" dirty="0"/>
          </a:p>
        </p:txBody>
      </p:sp>
      <p:pic>
        <p:nvPicPr>
          <p:cNvPr id="5" name="Picture 4" descr="Speedometer">
            <a:extLst>
              <a:ext uri="{FF2B5EF4-FFF2-40B4-BE49-F238E27FC236}">
                <a16:creationId xmlns:a16="http://schemas.microsoft.com/office/drawing/2014/main" id="{9EA03DE3-0530-291E-BD8D-596722D21845}"/>
              </a:ext>
            </a:extLst>
          </p:cNvPr>
          <p:cNvPicPr>
            <a:picLocks noChangeAspect="1"/>
          </p:cNvPicPr>
          <p:nvPr/>
        </p:nvPicPr>
        <p:blipFill>
          <a:blip r:embed="rId2"/>
          <a:srcRect l="23429" r="21175" b="-1"/>
          <a:stretch/>
        </p:blipFill>
        <p:spPr>
          <a:xfrm>
            <a:off x="6096000" y="1"/>
            <a:ext cx="6102825" cy="6858000"/>
          </a:xfrm>
          <a:prstGeom prst="rect">
            <a:avLst/>
          </a:prstGeom>
        </p:spPr>
      </p:pic>
    </p:spTree>
    <p:extLst>
      <p:ext uri="{BB962C8B-B14F-4D97-AF65-F5344CB8AC3E}">
        <p14:creationId xmlns:p14="http://schemas.microsoft.com/office/powerpoint/2010/main" val="2518324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533840" y="5674645"/>
            <a:ext cx="10909640" cy="307778"/>
          </a:xfrm>
          <a:prstGeom prst="rect">
            <a:avLst/>
          </a:prstGeom>
        </p:spPr>
        <p:txBody>
          <a:bodyPr vert="horz" lIns="91440" tIns="45720" rIns="91440" bIns="45720" rtlCol="0" anchor="b">
            <a:normAutofit fontScale="25000" lnSpcReduction="20000"/>
          </a:bodyPr>
          <a:lstStyle/>
          <a:p>
            <a:pPr algn="ctr">
              <a:lnSpc>
                <a:spcPct val="90000"/>
              </a:lnSpc>
              <a:spcBef>
                <a:spcPct val="0"/>
              </a:spcBef>
              <a:spcAft>
                <a:spcPts val="600"/>
              </a:spcAft>
            </a:pPr>
            <a:r>
              <a:rPr lang="en-US" sz="6600" kern="1200" dirty="0">
                <a:solidFill>
                  <a:schemeClr val="tx1"/>
                </a:solidFill>
                <a:latin typeface="+mj-lt"/>
                <a:ea typeface="+mj-ea"/>
                <a:cs typeface="+mj-cs"/>
              </a:rPr>
              <a:t>DATA EXPLORATION</a:t>
            </a:r>
          </a:p>
        </p:txBody>
      </p:sp>
      <p:pic>
        <p:nvPicPr>
          <p:cNvPr id="7" name="Imagen 6">
            <a:extLst>
              <a:ext uri="{FF2B5EF4-FFF2-40B4-BE49-F238E27FC236}">
                <a16:creationId xmlns:a16="http://schemas.microsoft.com/office/drawing/2014/main" id="{C180FF6E-EB01-4793-93A3-ACDE8F88D550}"/>
              </a:ext>
            </a:extLst>
          </p:cNvPr>
          <p:cNvPicPr>
            <a:picLocks noChangeAspect="1"/>
          </p:cNvPicPr>
          <p:nvPr/>
        </p:nvPicPr>
        <p:blipFill>
          <a:blip r:embed="rId2"/>
          <a:stretch>
            <a:fillRect/>
          </a:stretch>
        </p:blipFill>
        <p:spPr>
          <a:xfrm>
            <a:off x="44171" y="1362296"/>
            <a:ext cx="6335446" cy="3532011"/>
          </a:xfrm>
          <a:prstGeom prst="rect">
            <a:avLst/>
          </a:prstGeom>
        </p:spPr>
      </p:pic>
      <p:sp>
        <p:nvSpPr>
          <p:cNvPr id="14"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lden vector logo - Holden logo vector ...">
            <a:extLst>
              <a:ext uri="{FF2B5EF4-FFF2-40B4-BE49-F238E27FC236}">
                <a16:creationId xmlns:a16="http://schemas.microsoft.com/office/drawing/2014/main" id="{DF15D685-3464-99DF-69D7-BF9545C9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1595" y="4894307"/>
            <a:ext cx="918666" cy="91866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7A1B488F-1265-4EDA-4640-DB0A417C9D09}"/>
              </a:ext>
            </a:extLst>
          </p:cNvPr>
          <p:cNvSpPr txBox="1"/>
          <p:nvPr/>
        </p:nvSpPr>
        <p:spPr>
          <a:xfrm>
            <a:off x="10017579" y="5812973"/>
            <a:ext cx="2174419" cy="600164"/>
          </a:xfrm>
          <a:prstGeom prst="rect">
            <a:avLst/>
          </a:prstGeom>
          <a:noFill/>
        </p:spPr>
        <p:txBody>
          <a:bodyPr wrap="square">
            <a:spAutoFit/>
          </a:bodyPr>
          <a:lstStyle/>
          <a:p>
            <a:pPr algn="r"/>
            <a:r>
              <a:rPr lang="en-US" sz="1100" i="0" dirty="0">
                <a:effectLst/>
                <a:latin typeface="Google Sans"/>
              </a:rPr>
              <a:t>Holden is an Australian  automaker, established in 1856</a:t>
            </a:r>
            <a:endParaRPr lang="en-CA" sz="1100" dirty="0"/>
          </a:p>
        </p:txBody>
      </p:sp>
      <p:sp>
        <p:nvSpPr>
          <p:cNvPr id="10" name="CuadroTexto 9">
            <a:extLst>
              <a:ext uri="{FF2B5EF4-FFF2-40B4-BE49-F238E27FC236}">
                <a16:creationId xmlns:a16="http://schemas.microsoft.com/office/drawing/2014/main" id="{F94AC5C6-9E99-F219-BA67-5876046507B2}"/>
              </a:ext>
            </a:extLst>
          </p:cNvPr>
          <p:cNvSpPr txBox="1"/>
          <p:nvPr/>
        </p:nvSpPr>
        <p:spPr>
          <a:xfrm>
            <a:off x="184848" y="6413137"/>
            <a:ext cx="2060121" cy="307777"/>
          </a:xfrm>
          <a:prstGeom prst="rect">
            <a:avLst/>
          </a:prstGeom>
          <a:noFill/>
        </p:spPr>
        <p:txBody>
          <a:bodyPr wrap="square">
            <a:spAutoFit/>
          </a:bodyPr>
          <a:lstStyle/>
          <a:p>
            <a:r>
              <a:rPr lang="en-CA" sz="1400" dirty="0"/>
              <a:t>58 Brands! in total</a:t>
            </a:r>
          </a:p>
        </p:txBody>
      </p:sp>
      <p:graphicFrame>
        <p:nvGraphicFramePr>
          <p:cNvPr id="11" name="Gráfico 10">
            <a:extLst>
              <a:ext uri="{FF2B5EF4-FFF2-40B4-BE49-F238E27FC236}">
                <a16:creationId xmlns:a16="http://schemas.microsoft.com/office/drawing/2014/main" id="{4D296A0C-DDC0-F9FE-851F-E1C52B375B85}"/>
              </a:ext>
            </a:extLst>
          </p:cNvPr>
          <p:cNvGraphicFramePr>
            <a:graphicFrameLocks/>
          </p:cNvGraphicFramePr>
          <p:nvPr>
            <p:extLst>
              <p:ext uri="{D42A27DB-BD31-4B8C-83A1-F6EECF244321}">
                <p14:modId xmlns:p14="http://schemas.microsoft.com/office/powerpoint/2010/main" val="3797842838"/>
              </p:ext>
            </p:extLst>
          </p:nvPr>
        </p:nvGraphicFramePr>
        <p:xfrm>
          <a:off x="6715233" y="468430"/>
          <a:ext cx="5175171" cy="35503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4"/>
          <p:cNvSpPr txBox="1"/>
          <p:nvPr/>
        </p:nvSpPr>
        <p:spPr>
          <a:xfrm>
            <a:off x="137302" y="57150"/>
            <a:ext cx="5755857" cy="436017"/>
          </a:xfrm>
          <a:prstGeom prst="rect">
            <a:avLst/>
          </a:prstGeom>
        </p:spPr>
        <p:txBody>
          <a:bodyPr lIns="0" tIns="0" rIns="0" bIns="0" rtlCol="0" anchor="t">
            <a:spAutoFit/>
          </a:bodyPr>
          <a:lstStyle/>
          <a:p>
            <a:pPr>
              <a:lnSpc>
                <a:spcPts val="3375"/>
              </a:lnSpc>
              <a:spcBef>
                <a:spcPct val="0"/>
              </a:spcBef>
            </a:pPr>
            <a:r>
              <a:rPr lang="en-US" sz="3341" dirty="0">
                <a:solidFill>
                  <a:srgbClr val="004AAD"/>
                </a:solidFill>
                <a:latin typeface="Glacial Indifference Bold"/>
              </a:rPr>
              <a:t>DATA EXPLORATION</a:t>
            </a:r>
          </a:p>
        </p:txBody>
      </p:sp>
      <p:graphicFrame>
        <p:nvGraphicFramePr>
          <p:cNvPr id="3" name="Gráfico 2">
            <a:extLst>
              <a:ext uri="{FF2B5EF4-FFF2-40B4-BE49-F238E27FC236}">
                <a16:creationId xmlns:a16="http://schemas.microsoft.com/office/drawing/2014/main" id="{50096761-3E4C-7C0A-F31D-36D69748FE8B}"/>
              </a:ext>
            </a:extLst>
          </p:cNvPr>
          <p:cNvGraphicFramePr>
            <a:graphicFrameLocks/>
          </p:cNvGraphicFramePr>
          <p:nvPr>
            <p:extLst>
              <p:ext uri="{D42A27DB-BD31-4B8C-83A1-F6EECF244321}">
                <p14:modId xmlns:p14="http://schemas.microsoft.com/office/powerpoint/2010/main" val="2850647242"/>
              </p:ext>
            </p:extLst>
          </p:nvPr>
        </p:nvGraphicFramePr>
        <p:xfrm>
          <a:off x="333707" y="685406"/>
          <a:ext cx="6099810" cy="3410903"/>
        </p:xfrm>
        <a:graphic>
          <a:graphicData uri="http://schemas.openxmlformats.org/drawingml/2006/chart">
            <c:chart xmlns:c="http://schemas.openxmlformats.org/drawingml/2006/chart" xmlns:r="http://schemas.openxmlformats.org/officeDocument/2006/relationships" r:id="rId2"/>
          </a:graphicData>
        </a:graphic>
      </p:graphicFrame>
      <p:pic>
        <p:nvPicPr>
          <p:cNvPr id="7" name="chart">
            <a:extLst>
              <a:ext uri="{FF2B5EF4-FFF2-40B4-BE49-F238E27FC236}">
                <a16:creationId xmlns:a16="http://schemas.microsoft.com/office/drawing/2014/main" id="{C1DDBDE0-9162-1426-D6D2-F0F665C9BB46}"/>
              </a:ext>
            </a:extLst>
          </p:cNvPr>
          <p:cNvPicPr>
            <a:picLocks noChangeAspect="1"/>
          </p:cNvPicPr>
          <p:nvPr/>
        </p:nvPicPr>
        <p:blipFill>
          <a:blip r:embed="rId3"/>
          <a:stretch>
            <a:fillRect/>
          </a:stretch>
        </p:blipFill>
        <p:spPr>
          <a:xfrm>
            <a:off x="5257472" y="2501462"/>
            <a:ext cx="6508380" cy="36711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340AE-56CB-E444-14BA-FFEC51B81CD9}"/>
              </a:ext>
            </a:extLst>
          </p:cNvPr>
          <p:cNvSpPr>
            <a:spLocks noGrp="1"/>
          </p:cNvSpPr>
          <p:nvPr>
            <p:ph type="title"/>
          </p:nvPr>
        </p:nvSpPr>
        <p:spPr>
          <a:xfrm>
            <a:off x="630936" y="640080"/>
            <a:ext cx="4818888" cy="1162594"/>
          </a:xfrm>
        </p:spPr>
        <p:txBody>
          <a:bodyPr anchor="b">
            <a:normAutofit/>
          </a:bodyPr>
          <a:lstStyle/>
          <a:p>
            <a:r>
              <a:rPr lang="en-CA" sz="5000" b="1" i="0" dirty="0">
                <a:effectLst/>
                <a:latin typeface="system-ui"/>
              </a:rPr>
              <a:t>Key Questions</a:t>
            </a:r>
            <a:endParaRPr lang="en-CA" sz="5000" dirty="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0057A7-FEE1-E1A1-A28F-DF73AD07240A}"/>
              </a:ext>
            </a:extLst>
          </p:cNvPr>
          <p:cNvSpPr>
            <a:spLocks noGrp="1"/>
          </p:cNvSpPr>
          <p:nvPr>
            <p:ph idx="1"/>
          </p:nvPr>
        </p:nvSpPr>
        <p:spPr>
          <a:xfrm>
            <a:off x="630936" y="2660904"/>
            <a:ext cx="4818888" cy="3547872"/>
          </a:xfrm>
        </p:spPr>
        <p:txBody>
          <a:bodyPr anchor="t">
            <a:normAutofit/>
          </a:bodyPr>
          <a:lstStyle/>
          <a:p>
            <a:r>
              <a:rPr lang="en-US" sz="2200" b="0" i="0" dirty="0">
                <a:effectLst/>
                <a:latin typeface="system-ui"/>
              </a:rPr>
              <a:t>Are there specific clusters of cars based on attributes?</a:t>
            </a:r>
          </a:p>
          <a:p>
            <a:r>
              <a:rPr lang="en-US" sz="2200" b="0" i="0" dirty="0">
                <a:effectLst/>
                <a:latin typeface="system-ui"/>
              </a:rPr>
              <a:t>Can we predict car prices using regression models?</a:t>
            </a:r>
          </a:p>
          <a:p>
            <a:r>
              <a:rPr lang="en-US" sz="2200" b="0" i="0" dirty="0">
                <a:effectLst/>
                <a:latin typeface="system-ui"/>
              </a:rPr>
              <a:t>What factors most influence car prices?</a:t>
            </a:r>
          </a:p>
          <a:p>
            <a:r>
              <a:rPr lang="en-US" sz="2200" b="0" i="0" dirty="0">
                <a:effectLst/>
                <a:latin typeface="system-ui"/>
              </a:rPr>
              <a:t>Are there specific classification of cars?</a:t>
            </a:r>
          </a:p>
          <a:p>
            <a:endParaRPr lang="en-CA" sz="2200" dirty="0"/>
          </a:p>
        </p:txBody>
      </p:sp>
      <p:pic>
        <p:nvPicPr>
          <p:cNvPr id="7" name="Graphic 6" descr="Car">
            <a:extLst>
              <a:ext uri="{FF2B5EF4-FFF2-40B4-BE49-F238E27FC236}">
                <a16:creationId xmlns:a16="http://schemas.microsoft.com/office/drawing/2014/main" id="{67E21BD9-CD5C-EFE6-7417-472B9E05CF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10336145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664</TotalTime>
  <Words>1730</Words>
  <Application>Microsoft Office PowerPoint</Application>
  <PresentationFormat>Widescreen</PresentationFormat>
  <Paragraphs>299</Paragraphs>
  <Slides>32</Slides>
  <Notes>9</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Aptos</vt:lpstr>
      <vt:lpstr>Aptos Display</vt:lpstr>
      <vt:lpstr>Aptos Narrow</vt:lpstr>
      <vt:lpstr>Arial</vt:lpstr>
      <vt:lpstr>Century Gothic Paneuropean</vt:lpstr>
      <vt:lpstr>Cooper Hewitt</vt:lpstr>
      <vt:lpstr>Cooper Hewitt Bold</vt:lpstr>
      <vt:lpstr>Glacial Indifference Bold</vt:lpstr>
      <vt:lpstr>Google Sans</vt:lpstr>
      <vt:lpstr>Inter</vt:lpstr>
      <vt:lpstr>LMMono10-Italic-Identity-H</vt:lpstr>
      <vt:lpstr>system-ui</vt:lpstr>
      <vt:lpstr>Tema de Office</vt:lpstr>
      <vt:lpstr>PowerPoint Presentation</vt:lpstr>
      <vt:lpstr>PowerPoint Presentation</vt:lpstr>
      <vt:lpstr>PowerPoint Presentation</vt:lpstr>
      <vt:lpstr>PowerPoint Presentation</vt:lpstr>
      <vt:lpstr>PowerPoint Presentation</vt:lpstr>
      <vt:lpstr>DATASET DETAILS </vt:lpstr>
      <vt:lpstr>PowerPoint Presentation</vt:lpstr>
      <vt:lpstr>PowerPoint Presentation</vt:lpstr>
      <vt:lpstr>Key Questions</vt:lpstr>
      <vt:lpstr>Exploratory Data Analysis (EDA)</vt:lpstr>
      <vt:lpstr>PowerPoint Presentation</vt:lpstr>
      <vt:lpstr>PowerPoint Presentation</vt:lpstr>
      <vt:lpstr>PowerPoint Presentation</vt:lpstr>
      <vt:lpstr>PowerPoint Presentation</vt:lpstr>
      <vt:lpstr>PowerPoint Presentation</vt:lpstr>
      <vt:lpstr>Heatmap of correlations</vt:lpstr>
      <vt:lpstr>Scatterplots with a Trend Line</vt:lpstr>
      <vt:lpstr>Insights</vt:lpstr>
      <vt:lpstr>PowerPoint Presentation</vt:lpstr>
      <vt:lpstr>PowerPoint Presentation</vt:lpstr>
      <vt:lpstr>PowerPoint Presentation</vt:lpstr>
      <vt:lpstr>PowerPoint Presentation</vt:lpstr>
      <vt:lpstr>Cluster Analysis (Mean Values)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Sibaja J.</dc:creator>
  <cp:lastModifiedBy>John Zapana</cp:lastModifiedBy>
  <cp:revision>10</cp:revision>
  <dcterms:created xsi:type="dcterms:W3CDTF">2024-12-03T06:08:02Z</dcterms:created>
  <dcterms:modified xsi:type="dcterms:W3CDTF">2024-12-04T18:03:07Z</dcterms:modified>
</cp:coreProperties>
</file>